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777" r:id="rId2"/>
    <p:sldId id="786" r:id="rId3"/>
    <p:sldId id="787" r:id="rId4"/>
    <p:sldId id="788" r:id="rId5"/>
    <p:sldId id="785" r:id="rId6"/>
    <p:sldId id="791" r:id="rId7"/>
    <p:sldId id="792" r:id="rId8"/>
    <p:sldId id="793" r:id="rId9"/>
    <p:sldId id="794" r:id="rId10"/>
    <p:sldId id="795" r:id="rId11"/>
    <p:sldId id="658" r:id="rId12"/>
    <p:sldId id="780" r:id="rId13"/>
    <p:sldId id="677" r:id="rId14"/>
    <p:sldId id="782" r:id="rId15"/>
    <p:sldId id="715" r:id="rId16"/>
    <p:sldId id="784" r:id="rId17"/>
    <p:sldId id="732" r:id="rId18"/>
    <p:sldId id="695" r:id="rId19"/>
    <p:sldId id="740" r:id="rId20"/>
    <p:sldId id="751" r:id="rId21"/>
    <p:sldId id="800" r:id="rId22"/>
    <p:sldId id="799" r:id="rId23"/>
    <p:sldId id="802" r:id="rId24"/>
    <p:sldId id="803" r:id="rId25"/>
    <p:sldId id="779" r:id="rId26"/>
    <p:sldId id="704" r:id="rId27"/>
    <p:sldId id="699" r:id="rId28"/>
    <p:sldId id="701" r:id="rId29"/>
    <p:sldId id="709" r:id="rId30"/>
    <p:sldId id="801" r:id="rId31"/>
    <p:sldId id="798" r:id="rId32"/>
    <p:sldId id="796" r:id="rId33"/>
    <p:sldId id="7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2C1EB-340D-A84B-9EE1-F839D923375C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DA2E0-8218-5740-A0A9-1F69AF607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2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simple cartoon I use to introduce photosynthesis to students.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50F5-CEB8-4CD5-B8F5-829BCDEDD2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0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7397-6A1A-F54E-984A-38DB1B3E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60BF5-6B34-8142-B0FB-B2561701C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017EC-A05D-0A44-9828-17616C71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F4538-9E86-E34F-ADDE-CA07BC6A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5B633-61A8-DE47-8BF0-5FE6C248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4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0728-F69B-7F4D-99F4-08076410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990B8-F7A6-E84F-B095-40F22F25C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C210F-857B-C74E-AD27-1F190276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5662-0932-9840-8367-65B9B6B9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4148-10C7-2A4B-8125-F3FF340F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00ABDB-33F9-6641-8F88-AB65BD408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33A1B-93EB-144F-B433-E9A49056D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F83E-262A-DA41-B8B2-21C8DB7D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440EC-ABF2-7440-93C6-7FBB047B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18841-5785-5341-ABBA-D3F040E3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0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FF3A-B67E-9047-BF55-B328C9EC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FCF3-7CB3-214C-AEA3-7F72CEB7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15018-F1F8-A644-B078-FD709E63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2D483-8B18-3D49-9B7E-CB07B8DA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BA43-6000-3444-BE40-1E817454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2D53-E7CF-504D-9F5D-4FCE66F7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CF695-59AA-214D-802F-21434EB83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FD3B8-053E-8A48-9A19-C76A300D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E1F78-E75A-9843-AD19-0D191379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B6C3-CE21-7B4D-8CCC-AF034200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7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5EA4-8A88-3548-A87C-13B35849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D8D9-993D-4147-956C-587A785FE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B1376-488F-794D-967F-73122B079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176E0-B62D-4848-A0CC-47E47F78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29AC1-F35B-E54C-80A3-864B0903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062CA-067C-194A-946D-23B8BF92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0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1D1A-70C0-1643-B1B7-1AE5BC06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045AD-0B7A-7A42-9ECA-18C8F17D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460DC-A6E7-C949-9412-23210FF62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50AD5-9708-1749-8123-C41C2BC8C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7DF1D-1500-7E4E-94D9-694177A4B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665EC-294E-C847-8689-27FEF9EC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765B3-D4A2-5144-89E7-92407D2D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4D1D0-9A42-9749-9090-3A3087AA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4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21EB-AF73-0448-9166-86650CEE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51DF9-F258-844C-8330-2575E292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D61FA-BA92-8446-B0D9-19EFBB5B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B1364-4026-834E-B6EC-1ACE5624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26595-10A9-9C41-B224-F6D1063D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D812A-B970-1147-8B05-EED0D491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EF7C-8D08-5C44-A5EF-E9DF6519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1E23-1876-CD47-9756-6F8CC5FB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A42C0-A533-B944-A725-CB7935D7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A5BC3-00F2-144E-BBB9-BEB84DF56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784D5-0220-DD42-A527-719B2962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F42A3-C66C-E643-8CC4-9A165FC8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E120F-B40E-8247-A893-241F940F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75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EF04-5F42-D04E-B7B3-9AE9F7E3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CC93D0-5359-D74F-9EF9-52FE1AD77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E0D6E-98AB-4D42-B407-1CFA8EE72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959A1-82A8-A143-8160-EDC5FFF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E7C2-C569-B740-A3D3-9CF8D732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0B79A-64D5-4B43-9208-7A4DC67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1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50A7B-39F8-3147-8079-569C517C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E58C5-9775-8A4C-B356-16572B3F8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3309-440E-AB4D-AFF4-0B43B3733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D92-D6E1-3A47-AD0E-D2B1176DD82F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A6BA-1FA0-274C-9CD0-03FE1C446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CAE52-77E6-E145-AA86-364EF064F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E273-536A-9246-BFF5-805E33AB4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-qAwkgfFQ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A09C35-7632-3946-94FF-A8D3B82D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7733"/>
            <a:ext cx="11979796" cy="530579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Lab: How does light affect photosynthesis?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6840CD3-F56D-B449-8FC2-2D72F81E6EA9}"/>
                  </a:ext>
                </a:extLst>
              </p:cNvPr>
              <p:cNvSpPr/>
              <p:nvPr/>
            </p:nvSpPr>
            <p:spPr>
              <a:xfrm>
                <a:off x="236450" y="795220"/>
                <a:ext cx="11979796" cy="47137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/>
              </a:p>
              <a:p>
                <a:r>
                  <a:rPr lang="en-US" sz="2400" b="1" dirty="0"/>
                  <a:t>Expectations …</a:t>
                </a:r>
              </a:p>
              <a:p>
                <a:r>
                  <a:rPr lang="en-US" sz="2400" dirty="0"/>
                  <a:t>What’s the effect of light </a:t>
                </a:r>
                <a:r>
                  <a:rPr lang="en-US" sz="2400" b="1" dirty="0"/>
                  <a:t>intensity</a:t>
                </a:r>
                <a:r>
                  <a:rPr lang="en-US" sz="2400" dirty="0"/>
                  <a:t>?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According to Einstein, more photons/second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What’s the effect of light </a:t>
                </a:r>
                <a:r>
                  <a:rPr lang="en-US" sz="2400" b="1" dirty="0"/>
                  <a:t>wavelength</a:t>
                </a:r>
                <a:r>
                  <a:rPr lang="en-US" sz="2400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𝑝h𝑜𝑡𝑜𝑛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h𝑐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longer wavelength -&gt; less energy/photon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Shorter wavelength -&gt; more energy/photon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b="1" dirty="0"/>
                  <a:t>Your observations …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6840CD3-F56D-B449-8FC2-2D72F81E6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0" y="795220"/>
                <a:ext cx="11979796" cy="47137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8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021C1-0A5A-E34B-8B39-F3E4C1DA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352"/>
            <a:ext cx="121920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215AA5-D158-6541-BD21-48EA1B5A0618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Photosynthesis in a changing climate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34DB3-AF39-5E4D-B5AE-9791BCA5F627}"/>
              </a:ext>
            </a:extLst>
          </p:cNvPr>
          <p:cNvSpPr txBox="1"/>
          <p:nvPr/>
        </p:nvSpPr>
        <p:spPr>
          <a:xfrm>
            <a:off x="1004711" y="1564690"/>
            <a:ext cx="27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cloudy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E6FAB-0DF4-104E-9F3F-05F0CD8E5158}"/>
              </a:ext>
            </a:extLst>
          </p:cNvPr>
          <p:cNvSpPr txBox="1"/>
          <p:nvPr/>
        </p:nvSpPr>
        <p:spPr>
          <a:xfrm>
            <a:off x="1526821" y="3058810"/>
            <a:ext cx="2367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More cloudy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CF369-B36F-AC4D-A4A0-8A41307797A9}"/>
              </a:ext>
            </a:extLst>
          </p:cNvPr>
          <p:cNvSpPr txBox="1"/>
          <p:nvPr/>
        </p:nvSpPr>
        <p:spPr>
          <a:xfrm>
            <a:off x="474132" y="4865511"/>
            <a:ext cx="3612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=&gt; Impacts depend on how cloudy a region is now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A4B08-E491-124F-95A8-A3F2D873F70F}"/>
              </a:ext>
            </a:extLst>
          </p:cNvPr>
          <p:cNvSpPr txBox="1"/>
          <p:nvPr/>
        </p:nvSpPr>
        <p:spPr>
          <a:xfrm>
            <a:off x="4519788" y="1312081"/>
            <a:ext cx="3156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atmospheric CO</a:t>
            </a:r>
            <a:r>
              <a:rPr lang="en-US" sz="2400" baseline="-25000" dirty="0"/>
              <a:t>2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FD0E7-D7B7-C145-9B30-6900608667F1}"/>
              </a:ext>
            </a:extLst>
          </p:cNvPr>
          <p:cNvSpPr txBox="1"/>
          <p:nvPr/>
        </p:nvSpPr>
        <p:spPr>
          <a:xfrm>
            <a:off x="4425244" y="4865511"/>
            <a:ext cx="3612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=&gt; CO</a:t>
            </a:r>
            <a:r>
              <a:rPr lang="en-US" sz="2400" baseline="-25000" dirty="0"/>
              <a:t>2</a:t>
            </a:r>
            <a:r>
              <a:rPr lang="en-US" sz="2400" dirty="0"/>
              <a:t> fertilization is a real thing, but saturates quickly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BBDAB7-6B9E-3D41-AD2C-E7EA495FDFCB}"/>
              </a:ext>
            </a:extLst>
          </p:cNvPr>
          <p:cNvGrpSpPr/>
          <p:nvPr/>
        </p:nvGrpSpPr>
        <p:grpSpPr>
          <a:xfrm>
            <a:off x="8715022" y="3615620"/>
            <a:ext cx="1645356" cy="877358"/>
            <a:chOff x="8715022" y="3604331"/>
            <a:chExt cx="1645356" cy="87735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DFF5591-45D0-5F4F-AB6A-C335CF4CDE87}"/>
                </a:ext>
              </a:extLst>
            </p:cNvPr>
            <p:cNvSpPr/>
            <p:nvPr/>
          </p:nvSpPr>
          <p:spPr>
            <a:xfrm>
              <a:off x="8850489" y="4120444"/>
              <a:ext cx="383822" cy="361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70270-D80F-0A42-9847-E07ABE196AA1}"/>
                </a:ext>
              </a:extLst>
            </p:cNvPr>
            <p:cNvSpPr txBox="1"/>
            <p:nvPr/>
          </p:nvSpPr>
          <p:spPr>
            <a:xfrm>
              <a:off x="8715022" y="3604331"/>
              <a:ext cx="1645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Canada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8DECCE-B93A-B046-8366-60A7CE90DBC4}"/>
              </a:ext>
            </a:extLst>
          </p:cNvPr>
          <p:cNvGrpSpPr/>
          <p:nvPr/>
        </p:nvGrpSpPr>
        <p:grpSpPr>
          <a:xfrm>
            <a:off x="10888133" y="3615620"/>
            <a:ext cx="1645356" cy="877358"/>
            <a:chOff x="8715022" y="3604331"/>
            <a:chExt cx="1645356" cy="87735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48610A-9066-D548-8DC3-E7CBE7AE7EEE}"/>
                </a:ext>
              </a:extLst>
            </p:cNvPr>
            <p:cNvSpPr/>
            <p:nvPr/>
          </p:nvSpPr>
          <p:spPr>
            <a:xfrm>
              <a:off x="8850489" y="4120444"/>
              <a:ext cx="383822" cy="361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19994F-BB01-604E-95D8-D054AE4A9B9E}"/>
                </a:ext>
              </a:extLst>
            </p:cNvPr>
            <p:cNvSpPr txBox="1"/>
            <p:nvPr/>
          </p:nvSpPr>
          <p:spPr>
            <a:xfrm>
              <a:off x="8715022" y="3604331"/>
              <a:ext cx="1645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Tropics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F5471BF-0829-DC45-86D8-D2C7C702562A}"/>
              </a:ext>
            </a:extLst>
          </p:cNvPr>
          <p:cNvSpPr txBox="1"/>
          <p:nvPr/>
        </p:nvSpPr>
        <p:spPr>
          <a:xfrm>
            <a:off x="8398932" y="4839757"/>
            <a:ext cx="3793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=&gt; Warming might promote photosynthesis in Canada, but not in the tropics</a:t>
            </a:r>
          </a:p>
        </p:txBody>
      </p:sp>
    </p:spTree>
    <p:extLst>
      <p:ext uri="{BB962C8B-B14F-4D97-AF65-F5344CB8AC3E}">
        <p14:creationId xmlns:p14="http://schemas.microsoft.com/office/powerpoint/2010/main" val="13398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138189-D373-9344-B92B-64307DDBA5CF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Valence method and the duet/octet rule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5806DA-0869-AE4E-9146-5C6406E86228}"/>
              </a:ext>
            </a:extLst>
          </p:cNvPr>
          <p:cNvGrpSpPr/>
          <p:nvPr/>
        </p:nvGrpSpPr>
        <p:grpSpPr>
          <a:xfrm>
            <a:off x="631242" y="4382012"/>
            <a:ext cx="9963179" cy="1729924"/>
            <a:chOff x="295752" y="683782"/>
            <a:chExt cx="9963179" cy="172992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E2CBC99-5C23-654F-9C99-CA21732F6732}"/>
                </a:ext>
              </a:extLst>
            </p:cNvPr>
            <p:cNvGrpSpPr/>
            <p:nvPr/>
          </p:nvGrpSpPr>
          <p:grpSpPr>
            <a:xfrm>
              <a:off x="6167318" y="1071313"/>
              <a:ext cx="1773294" cy="623135"/>
              <a:chOff x="4232109" y="3043101"/>
              <a:chExt cx="1989129" cy="704692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41151096-3E36-6E4B-BEEE-E946FEDE1E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9906" y="3102677"/>
                <a:ext cx="1766094" cy="598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2CC18C6-2ACD-5E4E-9096-AFE2B67918C3}"/>
                  </a:ext>
                </a:extLst>
              </p:cNvPr>
              <p:cNvGrpSpPr/>
              <p:nvPr/>
            </p:nvGrpSpPr>
            <p:grpSpPr>
              <a:xfrm rot="402711">
                <a:off x="6078811" y="3043101"/>
                <a:ext cx="142427" cy="152401"/>
                <a:chOff x="4785756" y="2861953"/>
                <a:chExt cx="142427" cy="152401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648EF34-24B3-8A43-8FDA-4E9DBC860F5A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65AD306-AC97-ED4A-8D99-1EBA881BBE8A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0D7C539-B443-754F-9033-471E4DDC39A6}"/>
                  </a:ext>
                </a:extLst>
              </p:cNvPr>
              <p:cNvGrpSpPr/>
              <p:nvPr/>
            </p:nvGrpSpPr>
            <p:grpSpPr>
              <a:xfrm rot="4663464">
                <a:off x="6067978" y="3593605"/>
                <a:ext cx="142427" cy="152401"/>
                <a:chOff x="4785756" y="2861953"/>
                <a:chExt cx="142427" cy="152401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B6E468A-F2E7-9642-A84E-8479252C665A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4EFD69-FC73-C742-926D-9BFD0F0543C9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F89D30-718E-634C-BFAB-EE9F254264F1}"/>
                  </a:ext>
                </a:extLst>
              </p:cNvPr>
              <p:cNvGrpSpPr/>
              <p:nvPr/>
            </p:nvGrpSpPr>
            <p:grpSpPr>
              <a:xfrm rot="4663464">
                <a:off x="4237096" y="3047788"/>
                <a:ext cx="142427" cy="152401"/>
                <a:chOff x="4785756" y="2861953"/>
                <a:chExt cx="142427" cy="152401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3301E9C-FA07-3640-8F91-145D6EC95C3E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055391A-E7E2-364D-BF3F-640FA446A7FC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4226643-D41E-7F4C-BC3C-1EF9B1988264}"/>
                  </a:ext>
                </a:extLst>
              </p:cNvPr>
              <p:cNvGrpSpPr/>
              <p:nvPr/>
            </p:nvGrpSpPr>
            <p:grpSpPr>
              <a:xfrm rot="402711">
                <a:off x="4232336" y="3595392"/>
                <a:ext cx="142427" cy="152401"/>
                <a:chOff x="4785756" y="2861953"/>
                <a:chExt cx="142427" cy="152401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485447-7507-B540-8703-A68092FF964B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8CE25BC-5D3D-6F46-A9E4-14BA295FE353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6FAE4F-BEB2-D646-A045-DA7B05CA191F}"/>
                </a:ext>
              </a:extLst>
            </p:cNvPr>
            <p:cNvGrpSpPr/>
            <p:nvPr/>
          </p:nvGrpSpPr>
          <p:grpSpPr>
            <a:xfrm>
              <a:off x="3179306" y="752352"/>
              <a:ext cx="1959628" cy="1592783"/>
              <a:chOff x="528930" y="804074"/>
              <a:chExt cx="2501976" cy="204957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E0F8F9F-13E4-9E4E-B1A3-B8D8043081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0520" b="48779"/>
              <a:stretch/>
            </p:blipFill>
            <p:spPr>
              <a:xfrm>
                <a:off x="528930" y="804074"/>
                <a:ext cx="2501976" cy="2049578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4C72B0E-4273-0A45-AD28-DC80181A0361}"/>
                  </a:ext>
                </a:extLst>
              </p:cNvPr>
              <p:cNvGrpSpPr/>
              <p:nvPr/>
            </p:nvGrpSpPr>
            <p:grpSpPr>
              <a:xfrm rot="20784549">
                <a:off x="1399311" y="1467922"/>
                <a:ext cx="142427" cy="152401"/>
                <a:chOff x="4785756" y="2861953"/>
                <a:chExt cx="142427" cy="152401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B0C9C25-557E-9F42-B934-B88F977B3056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7AB162-EFB7-A540-BC0A-2BA425A24C03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1C5DBB7-F43F-FB40-BA49-2718F687EC4C}"/>
                  </a:ext>
                </a:extLst>
              </p:cNvPr>
              <p:cNvGrpSpPr/>
              <p:nvPr/>
            </p:nvGrpSpPr>
            <p:grpSpPr>
              <a:xfrm rot="2568692">
                <a:off x="2430486" y="1774701"/>
                <a:ext cx="142427" cy="152401"/>
                <a:chOff x="4785756" y="2861953"/>
                <a:chExt cx="142427" cy="152401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3D95613B-0FC6-C94D-A368-D8628CAF1670}"/>
                    </a:ext>
                  </a:extLst>
                </p:cNvPr>
                <p:cNvSpPr/>
                <p:nvPr/>
              </p:nvSpPr>
              <p:spPr>
                <a:xfrm>
                  <a:off x="4785756" y="2861953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D63E334-B993-F44E-AF01-05866F2FA7B2}"/>
                    </a:ext>
                  </a:extLst>
                </p:cNvPr>
                <p:cNvSpPr/>
                <p:nvPr/>
              </p:nvSpPr>
              <p:spPr>
                <a:xfrm>
                  <a:off x="4855031" y="2943102"/>
                  <a:ext cx="73152" cy="712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56365D3F-7013-FE48-AE3C-66C1F21E9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52" y="683782"/>
              <a:ext cx="1854062" cy="1729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D79D981-F79D-7647-B5EA-A6EB3D942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517" y="1036626"/>
              <a:ext cx="1456414" cy="681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7391BC1-0C81-F34C-ADCC-8BC2ED1BF497}"/>
              </a:ext>
            </a:extLst>
          </p:cNvPr>
          <p:cNvSpPr txBox="1"/>
          <p:nvPr/>
        </p:nvSpPr>
        <p:spPr>
          <a:xfrm>
            <a:off x="0" y="544817"/>
            <a:ext cx="116746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</a:t>
            </a:r>
            <a:r>
              <a:rPr lang="en-US" sz="2400" b="1" dirty="0"/>
              <a:t> valence method </a:t>
            </a:r>
            <a:r>
              <a:rPr lang="en-US" sz="2400" dirty="0"/>
              <a:t>(AKA bond # rule) lets us draw </a:t>
            </a:r>
            <a:r>
              <a:rPr lang="en-US" sz="2400" b="1" dirty="0"/>
              <a:t>molecular structures (lines)</a:t>
            </a:r>
            <a:endParaRPr lang="en-US" sz="24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Carbon family makes 4 bonds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Nitrogen family makes 3 bonds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Oxygen family makes 2 bonds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Halogens and Hydrogen make 1 bond</a:t>
            </a:r>
          </a:p>
          <a:p>
            <a:pPr lvl="1"/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duet/octet rule </a:t>
            </a:r>
            <a:r>
              <a:rPr lang="en-US" sz="2400" dirty="0"/>
              <a:t>let us add in electrons to make </a:t>
            </a:r>
            <a:r>
              <a:rPr lang="en-US" sz="2400" b="1" dirty="0"/>
              <a:t>Lewis structures (</a:t>
            </a:r>
            <a:r>
              <a:rPr lang="en-US" sz="2400" b="1" dirty="0" err="1"/>
              <a:t>lines+dots</a:t>
            </a:r>
            <a:r>
              <a:rPr lang="en-US" sz="2400" b="1" dirty="0"/>
              <a:t>)</a:t>
            </a:r>
            <a:r>
              <a:rPr lang="en-US" sz="2400" dirty="0"/>
              <a:t>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/>
              <a:t>Two electrons</a:t>
            </a:r>
            <a:r>
              <a:rPr lang="en-US" sz="2400" dirty="0"/>
              <a:t> for Hydrogen (paired in a </a:t>
            </a:r>
            <a:r>
              <a:rPr lang="en-US" sz="2400" b="1" dirty="0"/>
              <a:t>duet</a:t>
            </a:r>
            <a:r>
              <a:rPr lang="en-US" sz="2400" dirty="0"/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/>
              <a:t>Eight electrons</a:t>
            </a:r>
            <a:r>
              <a:rPr lang="en-US" sz="2400" dirty="0"/>
              <a:t> for C, N, O, and F (four pairs, called an </a:t>
            </a:r>
            <a:r>
              <a:rPr lang="en-US" sz="2400" b="1" dirty="0"/>
              <a:t>octet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449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138189-D373-9344-B92B-64307DDBA5CF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Limitations of the valence method and the duet/octet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91BC1-0C81-F34C-ADCC-8BC2ED1BF497}"/>
              </a:ext>
            </a:extLst>
          </p:cNvPr>
          <p:cNvSpPr txBox="1"/>
          <p:nvPr/>
        </p:nvSpPr>
        <p:spPr>
          <a:xfrm>
            <a:off x="0" y="544817"/>
            <a:ext cx="11674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Molecules we know exist, but magnetic behavior tells a different story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Molecules we know exist, for which the valence method doesn’t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Atoms in row 3 of the periodic table or below don’t have to obey the octet rule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83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1. Molecules we know exist, but magnetic behavior tells a different story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61549-66DA-F248-87A5-F9A0AC03797C}"/>
              </a:ext>
            </a:extLst>
          </p:cNvPr>
          <p:cNvGrpSpPr/>
          <p:nvPr/>
        </p:nvGrpSpPr>
        <p:grpSpPr>
          <a:xfrm rot="2446845">
            <a:off x="10004948" y="7392488"/>
            <a:ext cx="142427" cy="152401"/>
            <a:chOff x="4785756" y="2861953"/>
            <a:chExt cx="142427" cy="1524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EFE92B-58C8-C642-831E-BC2B0E66FBA6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02FE4-7EDC-FF4A-823E-3BBB58BF941C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6E0021-B039-4847-9C5F-B3B753477E0D}"/>
              </a:ext>
            </a:extLst>
          </p:cNvPr>
          <p:cNvGrpSpPr/>
          <p:nvPr/>
        </p:nvGrpSpPr>
        <p:grpSpPr>
          <a:xfrm>
            <a:off x="507161" y="1262024"/>
            <a:ext cx="11177675" cy="1906499"/>
            <a:chOff x="769438" y="2371180"/>
            <a:chExt cx="11177675" cy="190649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7CD7A7-80BE-624B-BE0B-6B5EA3252398}"/>
                </a:ext>
              </a:extLst>
            </p:cNvPr>
            <p:cNvSpPr txBox="1"/>
            <p:nvPr/>
          </p:nvSpPr>
          <p:spPr>
            <a:xfrm>
              <a:off x="769438" y="3434069"/>
              <a:ext cx="3713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400" dirty="0"/>
                <a:t>Satisfies octet rule; Maybe weight this 60%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4FF42DB-4449-894A-B0FE-8BD485ACBCA1}"/>
                </a:ext>
              </a:extLst>
            </p:cNvPr>
            <p:cNvSpPr txBox="1"/>
            <p:nvPr/>
          </p:nvSpPr>
          <p:spPr>
            <a:xfrm>
              <a:off x="6622460" y="3446682"/>
              <a:ext cx="53246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Consistent with magnet experiment;</a:t>
              </a:r>
            </a:p>
            <a:p>
              <a:r>
                <a:rPr lang="en-US" sz="2400" dirty="0"/>
                <a:t>Maybe weight this 40%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3521D78-1BF8-3740-A784-61C6D282E6BF}"/>
                </a:ext>
              </a:extLst>
            </p:cNvPr>
            <p:cNvGrpSpPr/>
            <p:nvPr/>
          </p:nvGrpSpPr>
          <p:grpSpPr>
            <a:xfrm>
              <a:off x="1645195" y="2371180"/>
              <a:ext cx="8116507" cy="861774"/>
              <a:chOff x="2193102" y="3081578"/>
              <a:chExt cx="8116507" cy="861774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8F73F35-CF5A-2E43-B904-EF518A1DFE7A}"/>
                  </a:ext>
                </a:extLst>
              </p:cNvPr>
              <p:cNvSpPr txBox="1"/>
              <p:nvPr/>
            </p:nvSpPr>
            <p:spPr>
              <a:xfrm>
                <a:off x="7348263" y="3081578"/>
                <a:ext cx="29613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O     O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54723DB-7067-E842-A06D-657EBD8F386A}"/>
                  </a:ext>
                </a:extLst>
              </p:cNvPr>
              <p:cNvGrpSpPr/>
              <p:nvPr/>
            </p:nvGrpSpPr>
            <p:grpSpPr>
              <a:xfrm>
                <a:off x="2193102" y="3174557"/>
                <a:ext cx="1989129" cy="704692"/>
                <a:chOff x="4232109" y="3043101"/>
                <a:chExt cx="1989129" cy="704692"/>
              </a:xfrm>
            </p:grpSpPr>
            <p:pic>
              <p:nvPicPr>
                <p:cNvPr id="140" name="Picture 2">
                  <a:extLst>
                    <a:ext uri="{FF2B5EF4-FFF2-40B4-BE49-F238E27FC236}">
                      <a16:creationId xmlns:a16="http://schemas.microsoft.com/office/drawing/2014/main" id="{2E7816F3-FFAB-F44F-B028-E6CA1CF217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9906" y="3102677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6D9C5ADC-32B2-C149-A59D-74AE190683DF}"/>
                    </a:ext>
                  </a:extLst>
                </p:cNvPr>
                <p:cNvGrpSpPr/>
                <p:nvPr/>
              </p:nvGrpSpPr>
              <p:grpSpPr>
                <a:xfrm rot="402711">
                  <a:off x="6078811" y="3043101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FDD770D-F9F2-3445-B679-70B3E44C065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7D013173-7660-0F4A-AB3C-A7D699F92E7F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A170EEDB-EF7F-E94C-A9FB-1FA6A296CE87}"/>
                    </a:ext>
                  </a:extLst>
                </p:cNvPr>
                <p:cNvGrpSpPr/>
                <p:nvPr/>
              </p:nvGrpSpPr>
              <p:grpSpPr>
                <a:xfrm rot="4663464">
                  <a:off x="6067978" y="359360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41709B75-5EAE-5C4D-9C0B-AEC9CD96E218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97155C09-CD11-ED4C-B096-603C6EC2EF53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7F891342-5B78-CF42-B748-BF114C74A8DD}"/>
                    </a:ext>
                  </a:extLst>
                </p:cNvPr>
                <p:cNvGrpSpPr/>
                <p:nvPr/>
              </p:nvGrpSpPr>
              <p:grpSpPr>
                <a:xfrm rot="4663464">
                  <a:off x="4237096" y="304778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549984A4-1B03-3A49-9FF8-3B23F90480EB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F44735E0-4730-4548-A8FE-1337454F0565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930751E3-64F6-424A-8B86-10BB89A53B95}"/>
                    </a:ext>
                  </a:extLst>
                </p:cNvPr>
                <p:cNvGrpSpPr/>
                <p:nvPr/>
              </p:nvGrpSpPr>
              <p:grpSpPr>
                <a:xfrm rot="402711">
                  <a:off x="4232336" y="3595392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345C0977-7E94-3B48-965C-64B8097ED18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CBB0A202-750D-8B42-8D66-79A9A3D64B94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DE2F4BD-9B05-3E4D-B45F-508043A27C4C}"/>
                  </a:ext>
                </a:extLst>
              </p:cNvPr>
              <p:cNvSpPr/>
              <p:nvPr/>
            </p:nvSpPr>
            <p:spPr>
              <a:xfrm rot="8149729">
                <a:off x="7679727" y="3161217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38CFC8-FB70-0543-8B5E-5BF1C35CC400}"/>
                  </a:ext>
                </a:extLst>
              </p:cNvPr>
              <p:cNvSpPr/>
              <p:nvPr/>
            </p:nvSpPr>
            <p:spPr>
              <a:xfrm rot="8149729">
                <a:off x="7573494" y="3151284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6303AC9-1327-734A-A592-DA15B8AB70A1}"/>
                  </a:ext>
                </a:extLst>
              </p:cNvPr>
              <p:cNvSpPr/>
              <p:nvPr/>
            </p:nvSpPr>
            <p:spPr>
              <a:xfrm rot="2211058">
                <a:off x="7313141" y="343661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4146B1E-6225-3842-BD10-052B0E93AC09}"/>
                  </a:ext>
                </a:extLst>
              </p:cNvPr>
              <p:cNvSpPr/>
              <p:nvPr/>
            </p:nvSpPr>
            <p:spPr>
              <a:xfrm rot="2211058">
                <a:off x="7319906" y="356318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5DA9E2A-0580-7848-AF67-9E328AA4C4A0}"/>
                  </a:ext>
                </a:extLst>
              </p:cNvPr>
              <p:cNvSpPr/>
              <p:nvPr/>
            </p:nvSpPr>
            <p:spPr>
              <a:xfrm rot="4663464">
                <a:off x="8755169" y="3811999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74CCBC2A-CA92-F047-B768-2EA303E68969}"/>
                  </a:ext>
                </a:extLst>
              </p:cNvPr>
              <p:cNvSpPr/>
              <p:nvPr/>
            </p:nvSpPr>
            <p:spPr>
              <a:xfrm rot="4663464">
                <a:off x="7631432" y="385386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A69658B-1247-814A-8039-D3A3308DFEAA}"/>
                  </a:ext>
                </a:extLst>
              </p:cNvPr>
              <p:cNvSpPr/>
              <p:nvPr/>
            </p:nvSpPr>
            <p:spPr>
              <a:xfrm rot="2211058">
                <a:off x="9013195" y="339621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B8E0A04-79E1-5542-8F63-C03CE3023C37}"/>
                  </a:ext>
                </a:extLst>
              </p:cNvPr>
              <p:cNvSpPr/>
              <p:nvPr/>
            </p:nvSpPr>
            <p:spPr>
              <a:xfrm rot="2211058">
                <a:off x="9009914" y="3502695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2834BE6-93B4-8E4B-9C00-C60B5FCB4E53}"/>
                  </a:ext>
                </a:extLst>
              </p:cNvPr>
              <p:cNvSpPr/>
              <p:nvPr/>
            </p:nvSpPr>
            <p:spPr>
              <a:xfrm rot="7692622">
                <a:off x="8798421" y="31482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75039B4-8D71-5F4F-9501-8033B3BAD874}"/>
                  </a:ext>
                </a:extLst>
              </p:cNvPr>
              <p:cNvSpPr/>
              <p:nvPr/>
            </p:nvSpPr>
            <p:spPr>
              <a:xfrm rot="7692622">
                <a:off x="8701857" y="3152486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9AB1BBE5-51F8-474E-82F1-F41028CD78A6}"/>
                  </a:ext>
                </a:extLst>
              </p:cNvPr>
              <p:cNvCxnSpPr/>
              <p:nvPr/>
            </p:nvCxnSpPr>
            <p:spPr>
              <a:xfrm>
                <a:off x="4878475" y="3521311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EFD4D5A-3648-6A45-9A94-83B24C55B405}"/>
                  </a:ext>
                </a:extLst>
              </p:cNvPr>
              <p:cNvSpPr/>
              <p:nvPr/>
            </p:nvSpPr>
            <p:spPr>
              <a:xfrm>
                <a:off x="5263658" y="3131818"/>
                <a:ext cx="1166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resonance</a:t>
                </a:r>
                <a:endParaRPr lang="en-US" dirty="0"/>
              </a:p>
            </p:txBody>
          </p:sp>
          <p:pic>
            <p:nvPicPr>
              <p:cNvPr id="139" name="Picture 2">
                <a:extLst>
                  <a:ext uri="{FF2B5EF4-FFF2-40B4-BE49-F238E27FC236}">
                    <a16:creationId xmlns:a16="http://schemas.microsoft.com/office/drawing/2014/main" id="{E18D912E-8A1C-C44E-8A67-44FF16FB3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7872176" y="3429000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2" name="Picture 41">
            <a:hlinkClick r:id="rId3"/>
            <a:extLst>
              <a:ext uri="{FF2B5EF4-FFF2-40B4-BE49-F238E27FC236}">
                <a16:creationId xmlns:a16="http://schemas.microsoft.com/office/drawing/2014/main" id="{5AA5A04C-82F0-8D49-B9BE-445FA7B5A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67" y="3449520"/>
            <a:ext cx="4982601" cy="30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16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055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2. Molecules we know exist, for which the valence method doesn’t work</a:t>
            </a:r>
          </a:p>
        </p:txBody>
      </p:sp>
      <p:pic>
        <p:nvPicPr>
          <p:cNvPr id="9218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83FB548D-4471-E142-84B1-5DC5427E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71" y="948583"/>
            <a:ext cx="6601870" cy="496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47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3. Atoms in row 3 and below don’t have to obey the octet rule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D0750-DF30-214C-9103-B5269176BB7E}"/>
                  </a:ext>
                </a:extLst>
              </p:cNvPr>
              <p:cNvSpPr txBox="1"/>
              <p:nvPr/>
            </p:nvSpPr>
            <p:spPr>
              <a:xfrm>
                <a:off x="4377690" y="758524"/>
                <a:ext cx="2125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Sulfite 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D0750-DF30-214C-9103-B5269176B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690" y="758524"/>
                <a:ext cx="2125980" cy="830997"/>
              </a:xfrm>
              <a:prstGeom prst="rect">
                <a:avLst/>
              </a:prstGeom>
              <a:blipFill>
                <a:blip r:embed="rId2"/>
                <a:stretch>
                  <a:fillRect t="-5970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F435AEF0-BFF5-D847-AAA5-B9453E5FA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0"/>
          <a:stretch/>
        </p:blipFill>
        <p:spPr bwMode="auto">
          <a:xfrm>
            <a:off x="388620" y="1799557"/>
            <a:ext cx="10839961" cy="183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8552-D410-5E4A-B8A0-88AE20929688}"/>
                  </a:ext>
                </a:extLst>
              </p:cNvPr>
              <p:cNvSpPr txBox="1"/>
              <p:nvPr/>
            </p:nvSpPr>
            <p:spPr>
              <a:xfrm>
                <a:off x="1748790" y="3886200"/>
                <a:ext cx="8961120" cy="615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Resonance-averaged bond order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998552-D410-5E4A-B8A0-88AE2092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90" y="3886200"/>
                <a:ext cx="8961120" cy="615746"/>
              </a:xfrm>
              <a:prstGeom prst="rect">
                <a:avLst/>
              </a:prstGeom>
              <a:blipFill>
                <a:blip r:embed="rId4"/>
                <a:stretch>
                  <a:fillRect l="-990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A72F18-AC5D-624C-9A07-D98657EF76B9}"/>
                  </a:ext>
                </a:extLst>
              </p:cNvPr>
              <p:cNvSpPr txBox="1"/>
              <p:nvPr/>
            </p:nvSpPr>
            <p:spPr>
              <a:xfrm>
                <a:off x="1748790" y="4598020"/>
                <a:ext cx="8961120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Resonance-averaged formal charge on oxygens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A72F18-AC5D-624C-9A07-D98657EF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90" y="4598020"/>
                <a:ext cx="8961120" cy="616515"/>
              </a:xfrm>
              <a:prstGeom prst="rect">
                <a:avLst/>
              </a:prstGeom>
              <a:blipFill>
                <a:blip r:embed="rId5"/>
                <a:stretch>
                  <a:fillRect l="-9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76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D44198-435B-F640-952B-D731AAF0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758525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These are really the only elements for which the “octet rule” is useful 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6F2952-2C82-EB49-8EEB-4FF68B5F9C25}"/>
              </a:ext>
            </a:extLst>
          </p:cNvPr>
          <p:cNvGrpSpPr/>
          <p:nvPr/>
        </p:nvGrpSpPr>
        <p:grpSpPr>
          <a:xfrm>
            <a:off x="1200307" y="379261"/>
            <a:ext cx="9791383" cy="5767490"/>
            <a:chOff x="1417320" y="1010500"/>
            <a:chExt cx="9791383" cy="576749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E542205-4C53-824A-81C4-4375CD5CE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20" y="1010500"/>
              <a:ext cx="9791383" cy="576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33BDA6C-05CE-F744-B658-8F90086F24BF}"/>
                </a:ext>
              </a:extLst>
            </p:cNvPr>
            <p:cNvSpPr/>
            <p:nvPr/>
          </p:nvSpPr>
          <p:spPr>
            <a:xfrm>
              <a:off x="8481060" y="1754958"/>
              <a:ext cx="2000250" cy="708660"/>
            </a:xfrm>
            <a:prstGeom prst="roundRect">
              <a:avLst/>
            </a:prstGeom>
            <a:solidFill>
              <a:schemeClr val="tx2">
                <a:alpha val="34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1E4242-1080-0C4C-B575-78EDF274BF98}"/>
              </a:ext>
            </a:extLst>
          </p:cNvPr>
          <p:cNvSpPr txBox="1"/>
          <p:nvPr/>
        </p:nvSpPr>
        <p:spPr>
          <a:xfrm>
            <a:off x="857956" y="6005689"/>
            <a:ext cx="950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“octet rule” should probably be called the “octet exception”</a:t>
            </a:r>
          </a:p>
        </p:txBody>
      </p:sp>
    </p:spTree>
    <p:extLst>
      <p:ext uri="{BB962C8B-B14F-4D97-AF65-F5344CB8AC3E}">
        <p14:creationId xmlns:p14="http://schemas.microsoft.com/office/powerpoint/2010/main" val="60914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DAABC-6938-5B45-911A-0AB9B720C8CF}"/>
              </a:ext>
            </a:extLst>
          </p:cNvPr>
          <p:cNvGrpSpPr/>
          <p:nvPr/>
        </p:nvGrpSpPr>
        <p:grpSpPr>
          <a:xfrm rot="2446845">
            <a:off x="8572393" y="7406340"/>
            <a:ext cx="142427" cy="152401"/>
            <a:chOff x="4785756" y="2861953"/>
            <a:chExt cx="142427" cy="1524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145FC5-C8A3-A140-A540-448CF0A5B863}"/>
                </a:ext>
              </a:extLst>
            </p:cNvPr>
            <p:cNvSpPr/>
            <p:nvPr/>
          </p:nvSpPr>
          <p:spPr>
            <a:xfrm>
              <a:off x="4785756" y="2861953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718B5C-0F9B-884D-AA40-A00D06B5B857}"/>
                </a:ext>
              </a:extLst>
            </p:cNvPr>
            <p:cNvSpPr/>
            <p:nvPr/>
          </p:nvSpPr>
          <p:spPr>
            <a:xfrm>
              <a:off x="4855031" y="2943102"/>
              <a:ext cx="73152" cy="712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31155AD-6BB5-5245-B385-272AB2A9581B}"/>
              </a:ext>
            </a:extLst>
          </p:cNvPr>
          <p:cNvGrpSpPr/>
          <p:nvPr/>
        </p:nvGrpSpPr>
        <p:grpSpPr>
          <a:xfrm>
            <a:off x="6907236" y="2029270"/>
            <a:ext cx="3370262" cy="932988"/>
            <a:chOff x="3876990" y="4384303"/>
            <a:chExt cx="3370262" cy="9329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037DA8D-540A-104C-A04B-29631B7033FE}"/>
                </a:ext>
              </a:extLst>
            </p:cNvPr>
            <p:cNvGrpSpPr/>
            <p:nvPr/>
          </p:nvGrpSpPr>
          <p:grpSpPr>
            <a:xfrm rot="7678380">
              <a:off x="4047289" y="4379316"/>
              <a:ext cx="142427" cy="152401"/>
              <a:chOff x="4785756" y="2861953"/>
              <a:chExt cx="142427" cy="15240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7E6D80F-8E57-9E44-9CFA-233E67B8CA3C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60559C1-E5C1-A247-878D-76A9418BF37D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49C590EF-49FD-3D45-91C1-B8D70EFA38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569121" y="4773292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13884-352C-8E47-AC88-111B19FDFE3B}"/>
                </a:ext>
              </a:extLst>
            </p:cNvPr>
            <p:cNvSpPr txBox="1"/>
            <p:nvPr/>
          </p:nvSpPr>
          <p:spPr>
            <a:xfrm>
              <a:off x="3876990" y="4440212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645D2F-F805-D347-B7F3-8045AB6B986D}"/>
                </a:ext>
              </a:extLst>
            </p:cNvPr>
            <p:cNvSpPr txBox="1"/>
            <p:nvPr/>
          </p:nvSpPr>
          <p:spPr>
            <a:xfrm>
              <a:off x="6252599" y="4455517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Z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7BBC352-81BE-C147-8BD9-F531A0DF717D}"/>
                </a:ext>
              </a:extLst>
            </p:cNvPr>
            <p:cNvGrpSpPr/>
            <p:nvPr/>
          </p:nvGrpSpPr>
          <p:grpSpPr>
            <a:xfrm>
              <a:off x="4374316" y="4845619"/>
              <a:ext cx="1863969" cy="331955"/>
              <a:chOff x="4637621" y="2976245"/>
              <a:chExt cx="1863969" cy="331955"/>
            </a:xfrm>
          </p:grpSpPr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E8EEBEB4-0A88-8B4B-BDE9-BD329892B1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5832426" y="3029156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60A5BE47-EB5F-9C46-9092-510B2D734E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4637621" y="2976245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17ADC8-2851-6A47-87A4-081949266AF3}"/>
                </a:ext>
              </a:extLst>
            </p:cNvPr>
            <p:cNvSpPr txBox="1"/>
            <p:nvPr/>
          </p:nvSpPr>
          <p:spPr>
            <a:xfrm>
              <a:off x="5098077" y="4414732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9FA582-8442-1A46-9454-7C6F09473447}"/>
              </a:ext>
            </a:extLst>
          </p:cNvPr>
          <p:cNvGrpSpPr/>
          <p:nvPr/>
        </p:nvGrpSpPr>
        <p:grpSpPr>
          <a:xfrm>
            <a:off x="1238338" y="1958947"/>
            <a:ext cx="3370262" cy="988006"/>
            <a:chOff x="3911200" y="1377704"/>
            <a:chExt cx="3370262" cy="98800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5D965C6-FFBB-554F-895C-056830DA82CB}"/>
                </a:ext>
              </a:extLst>
            </p:cNvPr>
            <p:cNvGrpSpPr/>
            <p:nvPr/>
          </p:nvGrpSpPr>
          <p:grpSpPr>
            <a:xfrm rot="7678380">
              <a:off x="6431448" y="1372717"/>
              <a:ext cx="142427" cy="152401"/>
              <a:chOff x="4785756" y="2861953"/>
              <a:chExt cx="142427" cy="152401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F0CE170-68C3-9C4E-9393-6B988FFCF9B4}"/>
                  </a:ext>
                </a:extLst>
              </p:cNvPr>
              <p:cNvSpPr/>
              <p:nvPr/>
            </p:nvSpPr>
            <p:spPr>
              <a:xfrm>
                <a:off x="4785756" y="2861953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3E41A9D-AAC9-5047-A142-079DCF14866E}"/>
                  </a:ext>
                </a:extLst>
              </p:cNvPr>
              <p:cNvSpPr/>
              <p:nvPr/>
            </p:nvSpPr>
            <p:spPr>
              <a:xfrm>
                <a:off x="4855031" y="2943102"/>
                <a:ext cx="73152" cy="71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B1B7E694-BD18-CD4B-93ED-424BFF3A2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53390" r="30906"/>
            <a:stretch/>
          </p:blipFill>
          <p:spPr bwMode="auto">
            <a:xfrm>
              <a:off x="5603331" y="1821711"/>
              <a:ext cx="669164" cy="27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F6F714-87E0-084B-897E-F2F93E1D3BF6}"/>
                </a:ext>
              </a:extLst>
            </p:cNvPr>
            <p:cNvSpPr txBox="1"/>
            <p:nvPr/>
          </p:nvSpPr>
          <p:spPr>
            <a:xfrm>
              <a:off x="3911200" y="1488631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7B1E6A-2BDB-134F-85BD-00AAAF89245A}"/>
                </a:ext>
              </a:extLst>
            </p:cNvPr>
            <p:cNvSpPr txBox="1"/>
            <p:nvPr/>
          </p:nvSpPr>
          <p:spPr>
            <a:xfrm>
              <a:off x="6286809" y="1503936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Z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E23AED-526B-D241-82DD-97134C6E48DE}"/>
                </a:ext>
              </a:extLst>
            </p:cNvPr>
            <p:cNvGrpSpPr/>
            <p:nvPr/>
          </p:nvGrpSpPr>
          <p:grpSpPr>
            <a:xfrm>
              <a:off x="4408526" y="1766088"/>
              <a:ext cx="669164" cy="406994"/>
              <a:chOff x="4637621" y="2848295"/>
              <a:chExt cx="669164" cy="406994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9B60A563-4592-034C-90D8-40018785E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4637621" y="2848295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A818C9EE-C06E-5B49-B8A7-1C97F7DC3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05" t="53390" r="30906"/>
              <a:stretch/>
            </p:blipFill>
            <p:spPr bwMode="auto">
              <a:xfrm>
                <a:off x="4637621" y="2976245"/>
                <a:ext cx="669164" cy="2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2CD19F-E347-7242-8C6C-626434CDA65C}"/>
                </a:ext>
              </a:extLst>
            </p:cNvPr>
            <p:cNvSpPr txBox="1"/>
            <p:nvPr/>
          </p:nvSpPr>
          <p:spPr>
            <a:xfrm>
              <a:off x="5132287" y="1463151"/>
              <a:ext cx="9946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4F2A4-E547-904A-BB9E-392507B060B2}"/>
              </a:ext>
            </a:extLst>
          </p:cNvPr>
          <p:cNvGrpSpPr/>
          <p:nvPr/>
        </p:nvGrpSpPr>
        <p:grpSpPr>
          <a:xfrm>
            <a:off x="4575454" y="2106271"/>
            <a:ext cx="1911208" cy="389493"/>
            <a:chOff x="4575454" y="2997811"/>
            <a:chExt cx="1911208" cy="38949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D52775E-EA84-F54C-B194-997B5EBBAFE0}"/>
                </a:ext>
              </a:extLst>
            </p:cNvPr>
            <p:cNvCxnSpPr/>
            <p:nvPr/>
          </p:nvCxnSpPr>
          <p:spPr>
            <a:xfrm>
              <a:off x="4575454" y="3387304"/>
              <a:ext cx="191120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F09DF94-BC66-7047-BA05-EBE1A0C876AA}"/>
                </a:ext>
              </a:extLst>
            </p:cNvPr>
            <p:cNvSpPr/>
            <p:nvPr/>
          </p:nvSpPr>
          <p:spPr>
            <a:xfrm>
              <a:off x="4960637" y="2997811"/>
              <a:ext cx="11663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resonance</a:t>
              </a:r>
              <a:endParaRPr lang="en-US" dirty="0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37C6E8ED-E774-0948-AE82-C4DB1F0B8326}"/>
              </a:ext>
            </a:extLst>
          </p:cNvPr>
          <p:cNvSpPr txBox="1">
            <a:spLocks/>
          </p:cNvSpPr>
          <p:nvPr/>
        </p:nvSpPr>
        <p:spPr>
          <a:xfrm>
            <a:off x="0" y="11075"/>
            <a:ext cx="11863448" cy="7585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X-Y-Z delocalization, allylic lone pairs, and resonance</a:t>
            </a:r>
            <a:endParaRPr lang="en-US" sz="3000" b="1" i="1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E5C7BE-21D5-814B-B1E5-A125A496F0B6}"/>
              </a:ext>
            </a:extLst>
          </p:cNvPr>
          <p:cNvGrpSpPr/>
          <p:nvPr/>
        </p:nvGrpSpPr>
        <p:grpSpPr>
          <a:xfrm>
            <a:off x="1021146" y="3934043"/>
            <a:ext cx="9256352" cy="917641"/>
            <a:chOff x="1009353" y="2897358"/>
            <a:chExt cx="9256352" cy="91764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01664D6-172E-9E44-A4DB-804B430253A7}"/>
                </a:ext>
              </a:extLst>
            </p:cNvPr>
            <p:cNvGrpSpPr/>
            <p:nvPr/>
          </p:nvGrpSpPr>
          <p:grpSpPr>
            <a:xfrm>
              <a:off x="1009353" y="2919286"/>
              <a:ext cx="3292347" cy="895713"/>
              <a:chOff x="915928" y="2396679"/>
              <a:chExt cx="3292347" cy="89571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1DF1183-CA2C-BF44-9E14-9FE57CB55EEC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116" name="Picture 2">
                  <a:extLst>
                    <a:ext uri="{FF2B5EF4-FFF2-40B4-BE49-F238E27FC236}">
                      <a16:creationId xmlns:a16="http://schemas.microsoft.com/office/drawing/2014/main" id="{A8629AB9-4821-A349-A39D-D3BFC4847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0E985474-A608-5D41-9E9F-E3831F869CF8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F96C7DBF-A460-304A-8270-2696C8F83696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82945C0F-9591-5648-B30E-D91056896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7E4928ED-92A7-964D-9E1A-1C73ABDBE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9" name="Group 118">
                    <a:extLst>
                      <a:ext uri="{FF2B5EF4-FFF2-40B4-BE49-F238E27FC236}">
                        <a16:creationId xmlns:a16="http://schemas.microsoft.com/office/drawing/2014/main" id="{428B12BD-D91C-D847-B8C7-C31F823D3A6E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1C7E7689-5701-E448-A262-8825B213BA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1BAD55B1-D55E-EF42-BCA8-840018AC9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83F19C58-C390-6F4D-B746-DA571F73A15B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0865A053-21C1-3A4C-9D30-27E3F08349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CC7F8114-3FA5-AF47-8D3E-26A21BF28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4F4E5B1-7BD4-A04D-8915-2024229A3E1F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105" name="Picture 2">
                  <a:extLst>
                    <a:ext uri="{FF2B5EF4-FFF2-40B4-BE49-F238E27FC236}">
                      <a16:creationId xmlns:a16="http://schemas.microsoft.com/office/drawing/2014/main" id="{553415B5-04D1-284D-8EFA-C11F6B5D09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495D7439-3FA1-EA47-A5E5-8D269F766738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9FF64E88-0BEA-C449-B296-523B30E1DE13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14" name="Oval 113">
                      <a:extLst>
                        <a:ext uri="{FF2B5EF4-FFF2-40B4-BE49-F238E27FC236}">
                          <a16:creationId xmlns:a16="http://schemas.microsoft.com/office/drawing/2014/main" id="{E566A104-BBC1-A945-AE99-DF659D1FC6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1EC810C4-DB9A-CA44-A2AC-4DFCB6D64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3ED71150-29D0-EC46-B755-D80422B0F9B2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0C7F6927-1203-1542-AA50-A613E5F897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D0FF18A4-DAF2-6745-BD00-B6D5BDE21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3A25718F-C447-3A44-8A82-897460B9C88B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110" name="Oval 109">
                      <a:extLst>
                        <a:ext uri="{FF2B5EF4-FFF2-40B4-BE49-F238E27FC236}">
                          <a16:creationId xmlns:a16="http://schemas.microsoft.com/office/drawing/2014/main" id="{DE5A2FAB-660B-4442-B4DF-C0AF83DB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1" name="Oval 110">
                      <a:extLst>
                        <a:ext uri="{FF2B5EF4-FFF2-40B4-BE49-F238E27FC236}">
                          <a16:creationId xmlns:a16="http://schemas.microsoft.com/office/drawing/2014/main" id="{E8C55ED7-C850-814F-8B6F-ADC1742AD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pic>
            <p:nvPicPr>
              <p:cNvPr id="93" name="Picture 2">
                <a:extLst>
                  <a:ext uri="{FF2B5EF4-FFF2-40B4-BE49-F238E27FC236}">
                    <a16:creationId xmlns:a16="http://schemas.microsoft.com/office/drawing/2014/main" id="{C3FBCEAF-1A9A-7F4D-A3C2-46B271EB7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2826114" y="27421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56D8B24-4BB4-894C-B2C8-25AB750A9811}"/>
                  </a:ext>
                </a:extLst>
              </p:cNvPr>
              <p:cNvGrpSpPr/>
              <p:nvPr/>
            </p:nvGrpSpPr>
            <p:grpSpPr>
              <a:xfrm>
                <a:off x="915928" y="2430348"/>
                <a:ext cx="1989129" cy="704692"/>
                <a:chOff x="3048740" y="2430348"/>
                <a:chExt cx="1989129" cy="704692"/>
              </a:xfrm>
            </p:grpSpPr>
            <p:pic>
              <p:nvPicPr>
                <p:cNvPr id="95" name="Picture 2">
                  <a:extLst>
                    <a:ext uri="{FF2B5EF4-FFF2-40B4-BE49-F238E27FC236}">
                      <a16:creationId xmlns:a16="http://schemas.microsoft.com/office/drawing/2014/main" id="{2CAF184F-1D07-F145-8897-4193571430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0997" y="2511236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3083915-FC78-1D49-9F2E-5BDE32835E8B}"/>
                    </a:ext>
                  </a:extLst>
                </p:cNvPr>
                <p:cNvGrpSpPr/>
                <p:nvPr/>
              </p:nvGrpSpPr>
              <p:grpSpPr>
                <a:xfrm rot="402711">
                  <a:off x="4895442" y="243034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BAD5AE0-4434-DB4C-A613-B83505049955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056882AD-91D3-A64F-B2FA-BA4D539A07AA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C2E9F1B-5B72-F44D-90F9-D30BD3C8D56D}"/>
                    </a:ext>
                  </a:extLst>
                </p:cNvPr>
                <p:cNvGrpSpPr/>
                <p:nvPr/>
              </p:nvGrpSpPr>
              <p:grpSpPr>
                <a:xfrm rot="4663464">
                  <a:off x="3053727" y="243503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FC5BF94B-A8DE-3B42-A9FC-0B4575CEE504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8F205CC3-B5B6-164A-881E-EE80F2771789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D34E13F-D8BF-FF46-86A2-56B74B1D7E6E}"/>
                    </a:ext>
                  </a:extLst>
                </p:cNvPr>
                <p:cNvGrpSpPr/>
                <p:nvPr/>
              </p:nvGrpSpPr>
              <p:grpSpPr>
                <a:xfrm rot="402711">
                  <a:off x="3048967" y="298263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5BE9377D-1372-BB47-B22B-4A311565E8D6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ABD9DBB3-242F-FE42-AB01-E69CE184F34D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8AC40C9-7396-7D4D-B262-271F56DA9E26}"/>
                </a:ext>
              </a:extLst>
            </p:cNvPr>
            <p:cNvGrpSpPr/>
            <p:nvPr/>
          </p:nvGrpSpPr>
          <p:grpSpPr>
            <a:xfrm>
              <a:off x="4575454" y="2997811"/>
              <a:ext cx="1911208" cy="389493"/>
              <a:chOff x="4575454" y="2997811"/>
              <a:chExt cx="1911208" cy="389493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17D42BBE-1C80-DC46-996C-9C6D7AEE5A34}"/>
                  </a:ext>
                </a:extLst>
              </p:cNvPr>
              <p:cNvCxnSpPr/>
              <p:nvPr/>
            </p:nvCxnSpPr>
            <p:spPr>
              <a:xfrm>
                <a:off x="4575454" y="3387304"/>
                <a:ext cx="191120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8BAFCDA-4CD5-7B44-8B4F-39FD9AA31040}"/>
                  </a:ext>
                </a:extLst>
              </p:cNvPr>
              <p:cNvSpPr/>
              <p:nvPr/>
            </p:nvSpPr>
            <p:spPr>
              <a:xfrm>
                <a:off x="4960637" y="2997811"/>
                <a:ext cx="1166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resonance</a:t>
                </a:r>
                <a:endParaRPr lang="en-US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8E9A181-1DA7-2346-A268-C2F55D4ED373}"/>
                </a:ext>
              </a:extLst>
            </p:cNvPr>
            <p:cNvGrpSpPr/>
            <p:nvPr/>
          </p:nvGrpSpPr>
          <p:grpSpPr>
            <a:xfrm flipH="1">
              <a:off x="6844093" y="2897358"/>
              <a:ext cx="3421612" cy="897279"/>
              <a:chOff x="915928" y="2396679"/>
              <a:chExt cx="3292347" cy="89571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35D2BF-EE4A-BD4E-9EC3-317D0B53B76A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78" name="Picture 2">
                  <a:extLst>
                    <a:ext uri="{FF2B5EF4-FFF2-40B4-BE49-F238E27FC236}">
                      <a16:creationId xmlns:a16="http://schemas.microsoft.com/office/drawing/2014/main" id="{9B3E3603-85FB-A741-B940-44A35F760E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2026BF4-3E2A-4C49-BB33-4C818E345613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AFD28ED5-F9FE-5B4D-94B4-15D25ED54A6C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9D16636D-AB30-1B40-A3E1-689002B31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2570C85B-97D5-8440-9061-243D72801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83B7C27B-CADB-A042-B74A-4570ABA258B4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F2273AA1-B6DF-F14E-965B-39F4173FA2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20D182A1-533C-BD4F-B639-BBF6C709D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45080FB5-2DEF-3B45-9505-1644AC1D04DD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33311A2-4447-7F4F-A066-6D20B03CCE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57A58FC0-C518-5644-AF24-9F02DE49F0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878EF1-464E-2349-BD3D-0F9877F83673}"/>
                  </a:ext>
                </a:extLst>
              </p:cNvPr>
              <p:cNvGrpSpPr/>
              <p:nvPr/>
            </p:nvGrpSpPr>
            <p:grpSpPr>
              <a:xfrm>
                <a:off x="3492149" y="2396679"/>
                <a:ext cx="716126" cy="895713"/>
                <a:chOff x="5660586" y="2396679"/>
                <a:chExt cx="716126" cy="895713"/>
              </a:xfrm>
            </p:grpSpPr>
            <p:pic>
              <p:nvPicPr>
                <p:cNvPr id="65" name="Picture 2">
                  <a:extLst>
                    <a:ext uri="{FF2B5EF4-FFF2-40B4-BE49-F238E27FC236}">
                      <a16:creationId xmlns:a16="http://schemas.microsoft.com/office/drawing/2014/main" id="{1ACFA352-C299-A440-A315-64A6DA27C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271"/>
                <a:stretch/>
              </p:blipFill>
              <p:spPr bwMode="auto">
                <a:xfrm>
                  <a:off x="5660586" y="2531284"/>
                  <a:ext cx="578019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027B101-CF25-0049-BB04-F70E89F097A0}"/>
                    </a:ext>
                  </a:extLst>
                </p:cNvPr>
                <p:cNvGrpSpPr/>
                <p:nvPr/>
              </p:nvGrpSpPr>
              <p:grpSpPr>
                <a:xfrm>
                  <a:off x="5837225" y="2396679"/>
                  <a:ext cx="539487" cy="895713"/>
                  <a:chOff x="5873394" y="2396679"/>
                  <a:chExt cx="539487" cy="895713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F0838B3F-6175-EC45-869E-089AF9891860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878381" y="2391692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A03BE8F2-4F89-1542-B38F-3F13CEE57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C8B00C85-6BA9-BE4B-A343-4EB358D5B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507EA7C5-B6D0-D941-AA44-C4212D01081D}"/>
                      </a:ext>
                    </a:extLst>
                  </p:cNvPr>
                  <p:cNvGrpSpPr/>
                  <p:nvPr/>
                </p:nvGrpSpPr>
                <p:grpSpPr>
                  <a:xfrm rot="7823333">
                    <a:off x="5917746" y="3144978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14CF7B06-9219-6549-9552-1E3E74AFE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2AA0817D-C7F6-824C-8582-081B37B43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B59CE66-DEA5-E248-993D-4A8621C5A7CA}"/>
                      </a:ext>
                    </a:extLst>
                  </p:cNvPr>
                  <p:cNvGrpSpPr/>
                  <p:nvPr/>
                </p:nvGrpSpPr>
                <p:grpSpPr>
                  <a:xfrm rot="13086857">
                    <a:off x="6270454" y="2753959"/>
                    <a:ext cx="142427" cy="152401"/>
                    <a:chOff x="4785756" y="2861953"/>
                    <a:chExt cx="142427" cy="152401"/>
                  </a:xfrm>
                </p:grpSpPr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7D0DC54B-F84A-D04E-841F-C2E2E4678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5756" y="2861953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D1657803-50CC-9941-8DA1-DA6DFFE99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31" y="2943102"/>
                      <a:ext cx="73152" cy="7125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08DD8124-777A-2244-A877-17E9DB90E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3" t="30351" r="31280" b="46775"/>
              <a:stretch/>
            </p:blipFill>
            <p:spPr bwMode="auto">
              <a:xfrm>
                <a:off x="2826114" y="2742104"/>
                <a:ext cx="614018" cy="13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2BDC4CE-E123-F74F-AB30-6652B29A46B8}"/>
                  </a:ext>
                </a:extLst>
              </p:cNvPr>
              <p:cNvGrpSpPr/>
              <p:nvPr/>
            </p:nvGrpSpPr>
            <p:grpSpPr>
              <a:xfrm>
                <a:off x="915928" y="2430348"/>
                <a:ext cx="1989129" cy="704692"/>
                <a:chOff x="3048740" y="2430348"/>
                <a:chExt cx="1989129" cy="704692"/>
              </a:xfrm>
            </p:grpSpPr>
            <p:pic>
              <p:nvPicPr>
                <p:cNvPr id="55" name="Picture 2">
                  <a:extLst>
                    <a:ext uri="{FF2B5EF4-FFF2-40B4-BE49-F238E27FC236}">
                      <a16:creationId xmlns:a16="http://schemas.microsoft.com/office/drawing/2014/main" id="{7A2D989D-4CC4-914E-9409-38BA8892FA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0997" y="2511236"/>
                  <a:ext cx="1766094" cy="5986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01EB94-E85F-9240-A0B7-56834D04C487}"/>
                    </a:ext>
                  </a:extLst>
                </p:cNvPr>
                <p:cNvGrpSpPr/>
                <p:nvPr/>
              </p:nvGrpSpPr>
              <p:grpSpPr>
                <a:xfrm rot="402711">
                  <a:off x="4895442" y="2430348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8B83272F-26E9-CC42-A804-D2115F408987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4FDF88E3-88C0-3347-9D16-3B8B9C957A30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04829E1-961A-3041-A0E8-1AF897C23779}"/>
                    </a:ext>
                  </a:extLst>
                </p:cNvPr>
                <p:cNvGrpSpPr/>
                <p:nvPr/>
              </p:nvGrpSpPr>
              <p:grpSpPr>
                <a:xfrm rot="4663464">
                  <a:off x="3053727" y="2435035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771F23C3-698C-FB48-9BED-2833D99DB1DC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80F61F90-A70E-3C47-8CB5-EBF63B3F3236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4A7DD76-050B-D947-AAA6-B9DBE758358E}"/>
                    </a:ext>
                  </a:extLst>
                </p:cNvPr>
                <p:cNvGrpSpPr/>
                <p:nvPr/>
              </p:nvGrpSpPr>
              <p:grpSpPr>
                <a:xfrm rot="402711">
                  <a:off x="3048967" y="2982639"/>
                  <a:ext cx="142427" cy="152401"/>
                  <a:chOff x="4785756" y="2861953"/>
                  <a:chExt cx="142427" cy="152401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AC4B2F9-3D3B-0F4D-AC4C-B7473509A0D1}"/>
                      </a:ext>
                    </a:extLst>
                  </p:cNvPr>
                  <p:cNvSpPr/>
                  <p:nvPr/>
                </p:nvSpPr>
                <p:spPr>
                  <a:xfrm>
                    <a:off x="4785756" y="2861953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48CEF657-C282-2C44-AB5E-048612FB51A1}"/>
                      </a:ext>
                    </a:extLst>
                  </p:cNvPr>
                  <p:cNvSpPr/>
                  <p:nvPr/>
                </p:nvSpPr>
                <p:spPr>
                  <a:xfrm>
                    <a:off x="4855031" y="2943102"/>
                    <a:ext cx="73152" cy="7125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81302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E2AEBCC-9153-B24B-8E3A-E07B75C86BBF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Comparisons to Spartan: charges and bond orders </a:t>
            </a:r>
          </a:p>
        </p:txBody>
      </p:sp>
      <p:pic>
        <p:nvPicPr>
          <p:cNvPr id="9218" name="Picture 2" descr="ALL O-O BONDS OF O3 ARE EQUAL - Chemistry - Chemical Bonding and Molecular  Structure - 9640879 | Meritnation.com">
            <a:extLst>
              <a:ext uri="{FF2B5EF4-FFF2-40B4-BE49-F238E27FC236}">
                <a16:creationId xmlns:a16="http://schemas.microsoft.com/office/drawing/2014/main" id="{83FB548D-4471-E142-84B1-5DC5427E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3" y="1636215"/>
            <a:ext cx="4622275" cy="34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1CDE9-8C72-E043-914E-840CC54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88" y="553998"/>
            <a:ext cx="5836356" cy="4555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0EF501-9E58-134C-A3AB-334AC4882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16" t="60100" r="25045" b="14425"/>
          <a:stretch/>
        </p:blipFill>
        <p:spPr>
          <a:xfrm>
            <a:off x="8815229" y="5262665"/>
            <a:ext cx="2315616" cy="1262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08E3-EB02-3242-BE0B-81D8B6111CC6}"/>
              </a:ext>
            </a:extLst>
          </p:cNvPr>
          <p:cNvSpPr txBox="1"/>
          <p:nvPr/>
        </p:nvSpPr>
        <p:spPr>
          <a:xfrm>
            <a:off x="6901063" y="1993444"/>
            <a:ext cx="133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97A4B-D533-5643-9C72-0D015BB081AC}"/>
              </a:ext>
            </a:extLst>
          </p:cNvPr>
          <p:cNvSpPr txBox="1"/>
          <p:nvPr/>
        </p:nvSpPr>
        <p:spPr>
          <a:xfrm>
            <a:off x="5747455" y="3018927"/>
            <a:ext cx="697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DEE06-4BE3-0048-9B92-8F68B0FD0D46}"/>
              </a:ext>
            </a:extLst>
          </p:cNvPr>
          <p:cNvSpPr txBox="1"/>
          <p:nvPr/>
        </p:nvSpPr>
        <p:spPr>
          <a:xfrm>
            <a:off x="8039804" y="3018927"/>
            <a:ext cx="697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04276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C21831F-83B8-BE48-AF79-E30074D54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0" t="12572" r="22830" b="55272"/>
          <a:stretch/>
        </p:blipFill>
        <p:spPr>
          <a:xfrm flipV="1">
            <a:off x="773417" y="1884360"/>
            <a:ext cx="4417402" cy="22173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A5C6E80-E6E2-5246-9488-E499B91B415C}"/>
              </a:ext>
            </a:extLst>
          </p:cNvPr>
          <p:cNvGrpSpPr/>
          <p:nvPr/>
        </p:nvGrpSpPr>
        <p:grpSpPr>
          <a:xfrm>
            <a:off x="5373023" y="1457732"/>
            <a:ext cx="3256319" cy="2787818"/>
            <a:chOff x="8272654" y="1828122"/>
            <a:chExt cx="3256319" cy="278781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066F1FD-0FC3-9F40-AC04-D65EDB56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654" y="2780183"/>
              <a:ext cx="2654300" cy="1321538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9E7F705-BBA1-8243-9C9B-B50C49F68E27}"/>
                </a:ext>
              </a:extLst>
            </p:cNvPr>
            <p:cNvGrpSpPr/>
            <p:nvPr/>
          </p:nvGrpSpPr>
          <p:grpSpPr>
            <a:xfrm>
              <a:off x="9360427" y="2302863"/>
              <a:ext cx="2168546" cy="1236839"/>
              <a:chOff x="784262" y="3821819"/>
              <a:chExt cx="2168546" cy="123683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AFDE0E1-801B-FE4F-A5BF-7B60A07C3868}"/>
                  </a:ext>
                </a:extLst>
              </p:cNvPr>
              <p:cNvSpPr txBox="1"/>
              <p:nvPr/>
            </p:nvSpPr>
            <p:spPr>
              <a:xfrm>
                <a:off x="784262" y="3821819"/>
                <a:ext cx="13324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4D13D-89E4-A54E-B028-1B0B768D9F47}"/>
                  </a:ext>
                </a:extLst>
              </p:cNvPr>
              <p:cNvSpPr txBox="1"/>
              <p:nvPr/>
            </p:nvSpPr>
            <p:spPr>
              <a:xfrm>
                <a:off x="1748769" y="4350772"/>
                <a:ext cx="12040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</p:grp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2E76E5F2-C4F6-6944-9AE6-66759E487388}"/>
                </a:ext>
              </a:extLst>
            </p:cNvPr>
            <p:cNvSpPr/>
            <p:nvPr/>
          </p:nvSpPr>
          <p:spPr>
            <a:xfrm rot="10800000">
              <a:off x="8614623" y="4016141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60F3BE3D-EE95-314D-B05B-BB5A67B2814E}"/>
                </a:ext>
              </a:extLst>
            </p:cNvPr>
            <p:cNvSpPr/>
            <p:nvPr/>
          </p:nvSpPr>
          <p:spPr>
            <a:xfrm>
              <a:off x="9542183" y="1828122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BFD268DB-0AEC-E645-93ED-05DE92352C2D}"/>
                </a:ext>
              </a:extLst>
            </p:cNvPr>
            <p:cNvSpPr/>
            <p:nvPr/>
          </p:nvSpPr>
          <p:spPr>
            <a:xfrm rot="10800000">
              <a:off x="10398906" y="4061942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D074B1-62C9-C04A-890F-4697C6CFDDCE}"/>
                </a:ext>
              </a:extLst>
            </p:cNvPr>
            <p:cNvSpPr txBox="1"/>
            <p:nvPr/>
          </p:nvSpPr>
          <p:spPr>
            <a:xfrm>
              <a:off x="8544163" y="2861821"/>
              <a:ext cx="1518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i="1" dirty="0">
                  <a:solidFill>
                    <a:srgbClr val="FF0000"/>
                  </a:solidFill>
                </a:rPr>
                <a:t>-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FBE23C5-BD52-4C4D-82C1-E9EB0F459B17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Why the charges are important: they enable the molecule to be IR-active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BE7AFE-1A26-C245-A543-66E98BC25658}"/>
              </a:ext>
            </a:extLst>
          </p:cNvPr>
          <p:cNvGrpSpPr/>
          <p:nvPr/>
        </p:nvGrpSpPr>
        <p:grpSpPr>
          <a:xfrm rot="5400000">
            <a:off x="8588338" y="2299888"/>
            <a:ext cx="3256319" cy="1798858"/>
            <a:chOff x="8272654" y="2302863"/>
            <a:chExt cx="3256319" cy="17988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88D89D-F128-9A4B-9EE6-67FC94FF6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654" y="2780183"/>
              <a:ext cx="2654300" cy="1321538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6F9C1D-298F-6542-AA53-7435B06409FE}"/>
                </a:ext>
              </a:extLst>
            </p:cNvPr>
            <p:cNvGrpSpPr/>
            <p:nvPr/>
          </p:nvGrpSpPr>
          <p:grpSpPr>
            <a:xfrm>
              <a:off x="9360427" y="2302863"/>
              <a:ext cx="2168546" cy="1236839"/>
              <a:chOff x="784262" y="3821819"/>
              <a:chExt cx="2168546" cy="123683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06FC31-B36F-494E-BC68-54F56C6023D5}"/>
                  </a:ext>
                </a:extLst>
              </p:cNvPr>
              <p:cNvSpPr txBox="1"/>
              <p:nvPr/>
            </p:nvSpPr>
            <p:spPr>
              <a:xfrm>
                <a:off x="784262" y="3821819"/>
                <a:ext cx="13324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F0885E-D062-294D-9755-AFA636116A04}"/>
                  </a:ext>
                </a:extLst>
              </p:cNvPr>
              <p:cNvSpPr txBox="1"/>
              <p:nvPr/>
            </p:nvSpPr>
            <p:spPr>
              <a:xfrm>
                <a:off x="1748769" y="4350772"/>
                <a:ext cx="12040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</p:grp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C5627216-055E-A84E-A99F-E02061769B17}"/>
                </a:ext>
              </a:extLst>
            </p:cNvPr>
            <p:cNvSpPr/>
            <p:nvPr/>
          </p:nvSpPr>
          <p:spPr>
            <a:xfrm rot="5400000">
              <a:off x="9230213" y="3453817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F29A83D7-2A0A-784D-A9F3-D215913A1220}"/>
                </a:ext>
              </a:extLst>
            </p:cNvPr>
            <p:cNvSpPr/>
            <p:nvPr/>
          </p:nvSpPr>
          <p:spPr>
            <a:xfrm rot="16200000">
              <a:off x="8783985" y="2733750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9BB45A25-A6D4-084C-8C93-AE6EC1E8AE66}"/>
                </a:ext>
              </a:extLst>
            </p:cNvPr>
            <p:cNvSpPr/>
            <p:nvPr/>
          </p:nvSpPr>
          <p:spPr>
            <a:xfrm rot="5400000">
              <a:off x="10984778" y="3449938"/>
              <a:ext cx="260431" cy="553998"/>
            </a:xfrm>
            <a:prstGeom prst="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721F0E-8DFD-704D-9A40-7846BF50BFCD}"/>
                </a:ext>
              </a:extLst>
            </p:cNvPr>
            <p:cNvSpPr txBox="1"/>
            <p:nvPr/>
          </p:nvSpPr>
          <p:spPr>
            <a:xfrm>
              <a:off x="8544163" y="2861821"/>
              <a:ext cx="1518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i="1" dirty="0">
                  <a:solidFill>
                    <a:srgbClr val="FF0000"/>
                  </a:solidFill>
                </a:rPr>
                <a:t>-</a:t>
              </a:r>
            </a:p>
          </p:txBody>
        </p:sp>
      </p:grpSp>
      <p:pic>
        <p:nvPicPr>
          <p:cNvPr id="24" name="Picture 4">
            <a:extLst>
              <a:ext uri="{FF2B5EF4-FFF2-40B4-BE49-F238E27FC236}">
                <a16:creationId xmlns:a16="http://schemas.microsoft.com/office/drawing/2014/main" id="{293FF9FC-DD9A-A849-ADDF-3BFCC7CE6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31" y="4307097"/>
            <a:ext cx="7025069" cy="218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EE81C8-5389-D44F-894D-52ECEEE042E4}"/>
              </a:ext>
            </a:extLst>
          </p:cNvPr>
          <p:cNvSpPr txBox="1"/>
          <p:nvPr/>
        </p:nvSpPr>
        <p:spPr>
          <a:xfrm>
            <a:off x="2901095" y="5935270"/>
            <a:ext cx="11847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Symmetric stretch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4DA2D2-CBA1-9D4E-83B6-7DB32B3F6A19}"/>
              </a:ext>
            </a:extLst>
          </p:cNvPr>
          <p:cNvSpPr txBox="1"/>
          <p:nvPr/>
        </p:nvSpPr>
        <p:spPr>
          <a:xfrm>
            <a:off x="5237398" y="6081867"/>
            <a:ext cx="15337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2B1EA-2919-2640-9C23-2E03D97B2B7D}"/>
              </a:ext>
            </a:extLst>
          </p:cNvPr>
          <p:cNvSpPr txBox="1"/>
          <p:nvPr/>
        </p:nvSpPr>
        <p:spPr>
          <a:xfrm>
            <a:off x="7629490" y="5961629"/>
            <a:ext cx="15337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Asymmetric stretch</a:t>
            </a:r>
          </a:p>
        </p:txBody>
      </p:sp>
    </p:spTree>
    <p:extLst>
      <p:ext uri="{BB962C8B-B14F-4D97-AF65-F5344CB8AC3E}">
        <p14:creationId xmlns:p14="http://schemas.microsoft.com/office/powerpoint/2010/main" val="332621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87F0E6-40F7-FA4D-8354-DAF4E0345FA0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Absorption spectra of photosynthesizing pigments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94BBFD-A7E2-D143-A812-7F0E1476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89" y="1745753"/>
            <a:ext cx="8360832" cy="46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303CC-0FA0-B14E-B4AD-7DA023418083}"/>
              </a:ext>
            </a:extLst>
          </p:cNvPr>
          <p:cNvSpPr txBox="1"/>
          <p:nvPr/>
        </p:nvSpPr>
        <p:spPr>
          <a:xfrm>
            <a:off x="227188" y="6227106"/>
            <a:ext cx="11737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/profile/</a:t>
            </a:r>
            <a:r>
              <a:rPr lang="en-US" dirty="0" err="1"/>
              <a:t>Mohammad_Aboonajmi</a:t>
            </a:r>
            <a:r>
              <a:rPr lang="en-US" dirty="0"/>
              <a:t>/publication/308657173/figure/fig1/AS:410895856488453@1474976615139/Absorption-spectra-of-chlorophyll-and-carotenoids-From-wwwcfbunhedu.png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67434-AF95-5041-AE0B-D5B35ECE0E18}"/>
              </a:ext>
            </a:extLst>
          </p:cNvPr>
          <p:cNvSpPr txBox="1"/>
          <p:nvPr/>
        </p:nvSpPr>
        <p:spPr>
          <a:xfrm>
            <a:off x="787400" y="538561"/>
            <a:ext cx="11177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 light should be pretty _____ for all pigments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 light should be pretty _____ for chlorophyll but _____ for carotenoids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Blue-green light should be _____ for carotenoids but _____ for chlorophyll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Yellow light should be _____ for all pigments</a:t>
            </a:r>
          </a:p>
        </p:txBody>
      </p:sp>
    </p:spTree>
    <p:extLst>
      <p:ext uri="{BB962C8B-B14F-4D97-AF65-F5344CB8AC3E}">
        <p14:creationId xmlns:p14="http://schemas.microsoft.com/office/powerpoint/2010/main" val="52190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0CBAEB2-E3F6-7F45-B588-09282CDAA65D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That peak in the 8−12 𝜇𝑚 window is the asymmetric stretch of O</a:t>
            </a:r>
            <a:r>
              <a:rPr lang="en-US" sz="3000" b="1" baseline="-25000" dirty="0"/>
              <a:t>3</a:t>
            </a: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7C1A1-0095-144E-8712-7696DA1C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637" y="2183436"/>
            <a:ext cx="5802116" cy="1799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84CD2-BDFB-BF4A-BC7B-9B9E955F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7" y="624569"/>
            <a:ext cx="5629048" cy="5997015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8D263E1-AA71-A547-BA1F-C4561CB2734D}"/>
              </a:ext>
            </a:extLst>
          </p:cNvPr>
          <p:cNvSpPr/>
          <p:nvPr/>
        </p:nvSpPr>
        <p:spPr>
          <a:xfrm>
            <a:off x="3809999" y="4752919"/>
            <a:ext cx="601884" cy="796424"/>
          </a:xfrm>
          <a:prstGeom prst="donu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ED79A2-95D6-3540-B166-D2903802CE31}"/>
                  </a:ext>
                </a:extLst>
              </p:cNvPr>
              <p:cNvSpPr txBox="1"/>
              <p:nvPr/>
            </p:nvSpPr>
            <p:spPr>
              <a:xfrm>
                <a:off x="6736466" y="4514127"/>
                <a:ext cx="4525701" cy="1636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Needed the conversion</a:t>
                </a:r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ED79A2-95D6-3540-B166-D2903802C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6" y="4514127"/>
                <a:ext cx="4525701" cy="1636089"/>
              </a:xfrm>
              <a:prstGeom prst="rect">
                <a:avLst/>
              </a:prstGeom>
              <a:blipFill>
                <a:blip r:embed="rId4"/>
                <a:stretch>
                  <a:fillRect t="-3077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1591A-680D-2B46-B244-DE5B7F4C6374}"/>
              </a:ext>
            </a:extLst>
          </p:cNvPr>
          <p:cNvSpPr txBox="1"/>
          <p:nvPr/>
        </p:nvSpPr>
        <p:spPr>
          <a:xfrm>
            <a:off x="0" y="0"/>
            <a:ext cx="1118998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The ozone hole</a:t>
            </a:r>
          </a:p>
        </p:txBody>
      </p:sp>
    </p:spTree>
    <p:extLst>
      <p:ext uri="{BB962C8B-B14F-4D97-AF65-F5344CB8AC3E}">
        <p14:creationId xmlns:p14="http://schemas.microsoft.com/office/powerpoint/2010/main" val="4289695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92677E5-5433-1C4D-B8D9-F95CC2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66" y="839723"/>
            <a:ext cx="6146478" cy="46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2F074C-8B85-D34B-A298-F038A8D0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83" y="3429000"/>
            <a:ext cx="2066610" cy="11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8B3B7-AA57-D544-A34B-5370026A199A}"/>
              </a:ext>
            </a:extLst>
          </p:cNvPr>
          <p:cNvCxnSpPr>
            <a:cxnSpLocks/>
          </p:cNvCxnSpPr>
          <p:nvPr/>
        </p:nvCxnSpPr>
        <p:spPr>
          <a:xfrm>
            <a:off x="4336945" y="4173936"/>
            <a:ext cx="162590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8CCFB3-63DE-C245-B9FF-0EAC80D30070}"/>
              </a:ext>
            </a:extLst>
          </p:cNvPr>
          <p:cNvSpPr txBox="1"/>
          <p:nvPr/>
        </p:nvSpPr>
        <p:spPr>
          <a:xfrm>
            <a:off x="0" y="0"/>
            <a:ext cx="1118998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Ozone occurs mainly in the stratosphere</a:t>
            </a:r>
          </a:p>
        </p:txBody>
      </p:sp>
    </p:spTree>
    <p:extLst>
      <p:ext uri="{BB962C8B-B14F-4D97-AF65-F5344CB8AC3E}">
        <p14:creationId xmlns:p14="http://schemas.microsoft.com/office/powerpoint/2010/main" val="271718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92677E5-5433-1C4D-B8D9-F95CC2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66" y="839723"/>
            <a:ext cx="6146478" cy="46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2F074C-8B85-D34B-A298-F038A8D0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83" y="3429000"/>
            <a:ext cx="2066610" cy="11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8B3B7-AA57-D544-A34B-5370026A199A}"/>
              </a:ext>
            </a:extLst>
          </p:cNvPr>
          <p:cNvCxnSpPr>
            <a:cxnSpLocks/>
          </p:cNvCxnSpPr>
          <p:nvPr/>
        </p:nvCxnSpPr>
        <p:spPr>
          <a:xfrm>
            <a:off x="4336945" y="4173936"/>
            <a:ext cx="162590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8CCFB3-63DE-C245-B9FF-0EAC80D30070}"/>
              </a:ext>
            </a:extLst>
          </p:cNvPr>
          <p:cNvSpPr txBox="1"/>
          <p:nvPr/>
        </p:nvSpPr>
        <p:spPr>
          <a:xfrm>
            <a:off x="0" y="0"/>
            <a:ext cx="12033956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Two reasons that less stratospheric ozone =&gt; colder stratosphere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D1A76CC7-50AB-AA4C-9244-6838CA5F16E8}"/>
              </a:ext>
            </a:extLst>
          </p:cNvPr>
          <p:cNvSpPr/>
          <p:nvPr/>
        </p:nvSpPr>
        <p:spPr>
          <a:xfrm>
            <a:off x="2551289" y="1998133"/>
            <a:ext cx="666044" cy="1253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2BA4F-F81A-6F4C-952C-6B888DCC5E84}"/>
              </a:ext>
            </a:extLst>
          </p:cNvPr>
          <p:cNvSpPr txBox="1"/>
          <p:nvPr/>
        </p:nvSpPr>
        <p:spPr>
          <a:xfrm>
            <a:off x="937104" y="989336"/>
            <a:ext cx="4186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Ozone absorbs ultraviolet light from the sun (we need that!)</a:t>
            </a:r>
          </a:p>
        </p:txBody>
      </p:sp>
    </p:spTree>
    <p:extLst>
      <p:ext uri="{BB962C8B-B14F-4D97-AF65-F5344CB8AC3E}">
        <p14:creationId xmlns:p14="http://schemas.microsoft.com/office/powerpoint/2010/main" val="3669317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92677E5-5433-1C4D-B8D9-F95CC2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66" y="839723"/>
            <a:ext cx="6146478" cy="46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2F074C-8B85-D34B-A298-F038A8D0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83" y="3429000"/>
            <a:ext cx="2066610" cy="11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8B3B7-AA57-D544-A34B-5370026A199A}"/>
              </a:ext>
            </a:extLst>
          </p:cNvPr>
          <p:cNvCxnSpPr>
            <a:cxnSpLocks/>
          </p:cNvCxnSpPr>
          <p:nvPr/>
        </p:nvCxnSpPr>
        <p:spPr>
          <a:xfrm>
            <a:off x="4336945" y="4173936"/>
            <a:ext cx="162590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8CCFB3-63DE-C245-B9FF-0EAC80D30070}"/>
              </a:ext>
            </a:extLst>
          </p:cNvPr>
          <p:cNvSpPr txBox="1"/>
          <p:nvPr/>
        </p:nvSpPr>
        <p:spPr>
          <a:xfrm>
            <a:off x="0" y="0"/>
            <a:ext cx="12033956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Two reasons that less stratospheric ozone =&gt; colder stratosphere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D1A76CC7-50AB-AA4C-9244-6838CA5F16E8}"/>
              </a:ext>
            </a:extLst>
          </p:cNvPr>
          <p:cNvSpPr/>
          <p:nvPr/>
        </p:nvSpPr>
        <p:spPr>
          <a:xfrm>
            <a:off x="2551289" y="1998133"/>
            <a:ext cx="666044" cy="1253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86702-FF07-F346-92F2-E28993AD1520}"/>
              </a:ext>
            </a:extLst>
          </p:cNvPr>
          <p:cNvSpPr txBox="1"/>
          <p:nvPr/>
        </p:nvSpPr>
        <p:spPr>
          <a:xfrm>
            <a:off x="937104" y="989336"/>
            <a:ext cx="4186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Ozone absorbs ultraviolet light from the sun (we need that!)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57865CD-8B76-324B-A378-E3C273CC6D60}"/>
              </a:ext>
            </a:extLst>
          </p:cNvPr>
          <p:cNvSpPr/>
          <p:nvPr/>
        </p:nvSpPr>
        <p:spPr>
          <a:xfrm rot="10800000">
            <a:off x="2551288" y="4754916"/>
            <a:ext cx="666044" cy="125306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D4EE6-C957-294C-BAC2-AA2823DF3494}"/>
              </a:ext>
            </a:extLst>
          </p:cNvPr>
          <p:cNvSpPr txBox="1"/>
          <p:nvPr/>
        </p:nvSpPr>
        <p:spPr>
          <a:xfrm>
            <a:off x="937103" y="6007983"/>
            <a:ext cx="1109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Ozone also absorbs longwave (IR) light from the earth</a:t>
            </a:r>
          </a:p>
        </p:txBody>
      </p:sp>
    </p:spTree>
    <p:extLst>
      <p:ext uri="{BB962C8B-B14F-4D97-AF65-F5344CB8AC3E}">
        <p14:creationId xmlns:p14="http://schemas.microsoft.com/office/powerpoint/2010/main" val="3067161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570016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But humans have been destroying ozone, especially in the Antarctic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D4C46-1F3C-1246-B519-2AD1297A4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87"/>
          <a:stretch/>
        </p:blipFill>
        <p:spPr>
          <a:xfrm>
            <a:off x="0" y="482509"/>
            <a:ext cx="12192000" cy="500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02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E7D8B-A829-434D-937D-8E7AE8AC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793"/>
            <a:ext cx="7480547" cy="2320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948267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How? Sherwood and Molina showed that chlorine-containing molecules in refrigerator fluid played a key role in ozone destruction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B82232-830D-F04B-B1A9-E3FD86A7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67" y="3208787"/>
            <a:ext cx="5317919" cy="350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AECBC-947A-CF47-8101-D2FA9BECE119}"/>
              </a:ext>
            </a:extLst>
          </p:cNvPr>
          <p:cNvSpPr txBox="1"/>
          <p:nvPr/>
        </p:nvSpPr>
        <p:spPr>
          <a:xfrm>
            <a:off x="7839214" y="1048961"/>
            <a:ext cx="40851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molecule is called a CFC (for </a:t>
            </a:r>
            <a:r>
              <a:rPr lang="en-US" sz="2400" b="1" dirty="0"/>
              <a:t>c</a:t>
            </a:r>
            <a:r>
              <a:rPr lang="en-US" sz="2400" dirty="0"/>
              <a:t>hloro-</a:t>
            </a:r>
            <a:r>
              <a:rPr lang="en-US" sz="2400" b="1" dirty="0" err="1"/>
              <a:t>f</a:t>
            </a:r>
            <a:r>
              <a:rPr lang="en-US" sz="2400" dirty="0" err="1"/>
              <a:t>luoro</a:t>
            </a:r>
            <a:r>
              <a:rPr lang="en-US" sz="2400" dirty="0"/>
              <a:t> </a:t>
            </a:r>
            <a:r>
              <a:rPr lang="en-US" sz="2400" b="1" dirty="0"/>
              <a:t>c</a:t>
            </a:r>
            <a:r>
              <a:rPr lang="en-US" sz="2400" dirty="0"/>
              <a:t>arbon)</a:t>
            </a:r>
          </a:p>
          <a:p>
            <a:endParaRPr lang="en-US" sz="2400" dirty="0"/>
          </a:p>
          <a:p>
            <a:r>
              <a:rPr lang="en-US" sz="2400" dirty="0"/>
              <a:t>Sherwood and Molina’s work was done in the 1970s, before the ozone hole was even discovered!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273E0-0385-F34F-90CD-F2BB70EC3A16}"/>
              </a:ext>
            </a:extLst>
          </p:cNvPr>
          <p:cNvCxnSpPr/>
          <p:nvPr/>
        </p:nvCxnSpPr>
        <p:spPr>
          <a:xfrm>
            <a:off x="7089422" y="2269067"/>
            <a:ext cx="0" cy="24835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788BAC-33E0-3B4E-BE1C-4F6E97BB7E45}"/>
              </a:ext>
            </a:extLst>
          </p:cNvPr>
          <p:cNvSpPr txBox="1"/>
          <p:nvPr/>
        </p:nvSpPr>
        <p:spPr>
          <a:xfrm>
            <a:off x="6186310" y="4933244"/>
            <a:ext cx="587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chlorine goes on to </a:t>
            </a:r>
            <a:r>
              <a:rPr lang="en-US" sz="2400" b="1" dirty="0"/>
              <a:t>destroy ozone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CA872-9DFF-B54B-966B-35979013D224}"/>
              </a:ext>
            </a:extLst>
          </p:cNvPr>
          <p:cNvSpPr txBox="1"/>
          <p:nvPr/>
        </p:nvSpPr>
        <p:spPr>
          <a:xfrm>
            <a:off x="1494490" y="959554"/>
            <a:ext cx="147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Refrigerator fluid</a:t>
            </a:r>
          </a:p>
        </p:txBody>
      </p:sp>
    </p:spTree>
    <p:extLst>
      <p:ext uri="{BB962C8B-B14F-4D97-AF65-F5344CB8AC3E}">
        <p14:creationId xmlns:p14="http://schemas.microsoft.com/office/powerpoint/2010/main" val="668824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57957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Solomon &amp; coworkers showed that when the chlorine atoms attach to cloud surfaces, the destruction of ozone happens even faster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ED6115-4623-F442-93CF-23022819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6" y="1255325"/>
            <a:ext cx="3599409" cy="270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37884-B42E-B84A-8011-A2D6D81A1791}"/>
              </a:ext>
            </a:extLst>
          </p:cNvPr>
          <p:cNvSpPr txBox="1"/>
          <p:nvPr/>
        </p:nvSpPr>
        <p:spPr>
          <a:xfrm>
            <a:off x="1040404" y="4842688"/>
            <a:ext cx="4039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Chlorine in combination with a special type of cloud, called a </a:t>
            </a:r>
            <a:r>
              <a:rPr lang="en-US" sz="2400" b="1" dirty="0"/>
              <a:t>polar stratospheric cloud</a:t>
            </a:r>
            <a:r>
              <a:rPr lang="en-US" sz="2400" dirty="0"/>
              <a:t>, destroys ozone even faster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12A0DC-623C-4F40-8F4E-69D1F897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96" y="1275948"/>
            <a:ext cx="3221625" cy="35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9C03F-8752-DC46-9E4D-4F27F4952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23" y="2578449"/>
            <a:ext cx="50038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200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59556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 Montreal Protocol (1992) reduced emissions of CFCs, so chlorine concentrations started to go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7D2AE-4A97-A74A-9391-696B2A39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77" y="1161054"/>
            <a:ext cx="7038243" cy="53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08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556079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The reduction in stratospheric chlorine has led to a (slow) recovery of ozone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FB7CD-1C27-934B-8B99-D24683B5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63" y="556079"/>
            <a:ext cx="8838376" cy="57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87F0E6-40F7-FA4D-8354-DAF4E0345FA0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Absorption spectra of photosynthesizing pigments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303CC-0FA0-B14E-B4AD-7DA023418083}"/>
              </a:ext>
            </a:extLst>
          </p:cNvPr>
          <p:cNvSpPr txBox="1"/>
          <p:nvPr/>
        </p:nvSpPr>
        <p:spPr>
          <a:xfrm>
            <a:off x="227188" y="6227106"/>
            <a:ext cx="11737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/profile/</a:t>
            </a:r>
            <a:r>
              <a:rPr lang="en-US" dirty="0" err="1"/>
              <a:t>Mohammad_Aboonajmi</a:t>
            </a:r>
            <a:r>
              <a:rPr lang="en-US" dirty="0"/>
              <a:t>/publication/308657173/figure/fig1/AS:410895856488453@1474976615139/Absorption-spectra-of-chlorophyll-and-carotenoids-From-wwwcfbunhedu.png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4B1AC4-9352-7441-A46A-417CCAC6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89" y="1745753"/>
            <a:ext cx="8360832" cy="46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867434-AF95-5041-AE0B-D5B35ECE0E18}"/>
              </a:ext>
            </a:extLst>
          </p:cNvPr>
          <p:cNvSpPr txBox="1"/>
          <p:nvPr/>
        </p:nvSpPr>
        <p:spPr>
          <a:xfrm>
            <a:off x="787400" y="538561"/>
            <a:ext cx="11177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 light should be pretty </a:t>
            </a:r>
            <a:r>
              <a:rPr lang="en-US" sz="2400" u="sng" dirty="0"/>
              <a:t>good</a:t>
            </a:r>
            <a:r>
              <a:rPr lang="en-US" sz="2400" dirty="0"/>
              <a:t> for all pigments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 light should be pretty </a:t>
            </a:r>
            <a:r>
              <a:rPr lang="en-US" sz="2400" u="sng" dirty="0"/>
              <a:t>good</a:t>
            </a:r>
            <a:r>
              <a:rPr lang="en-US" sz="2400" dirty="0"/>
              <a:t> for chlorophyll but </a:t>
            </a:r>
            <a:r>
              <a:rPr lang="en-US" sz="2400" u="sng" dirty="0"/>
              <a:t>bad</a:t>
            </a:r>
            <a:r>
              <a:rPr lang="en-US" sz="2400" dirty="0"/>
              <a:t> for carotenoids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Blue-green light should be </a:t>
            </a:r>
            <a:r>
              <a:rPr lang="en-US" sz="2400" u="sng" dirty="0"/>
              <a:t>good</a:t>
            </a:r>
            <a:r>
              <a:rPr lang="en-US" sz="2400" dirty="0"/>
              <a:t> for carotenoids but </a:t>
            </a:r>
            <a:r>
              <a:rPr lang="en-US" sz="2400" u="sng" dirty="0"/>
              <a:t>bad</a:t>
            </a:r>
            <a:r>
              <a:rPr lang="en-US" sz="2400" dirty="0"/>
              <a:t> for chlorophyll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Yellow light should be </a:t>
            </a:r>
            <a:r>
              <a:rPr lang="en-US" sz="2400" u="sng" dirty="0"/>
              <a:t>bad</a:t>
            </a:r>
            <a:r>
              <a:rPr lang="en-US" sz="2400" dirty="0"/>
              <a:t> for all pigments</a:t>
            </a:r>
          </a:p>
        </p:txBody>
      </p:sp>
    </p:spTree>
    <p:extLst>
      <p:ext uri="{BB962C8B-B14F-4D97-AF65-F5344CB8AC3E}">
        <p14:creationId xmlns:p14="http://schemas.microsoft.com/office/powerpoint/2010/main" val="2301645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1591A-680D-2B46-B244-DE5B7F4C6374}"/>
              </a:ext>
            </a:extLst>
          </p:cNvPr>
          <p:cNvSpPr txBox="1"/>
          <p:nvPr/>
        </p:nvSpPr>
        <p:spPr>
          <a:xfrm>
            <a:off x="0" y="0"/>
            <a:ext cx="1118998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b="1" dirty="0"/>
              <a:t>Take-home messages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2950B-BB70-9546-AAE6-617E19B77851}"/>
              </a:ext>
            </a:extLst>
          </p:cNvPr>
          <p:cNvSpPr txBox="1"/>
          <p:nvPr/>
        </p:nvSpPr>
        <p:spPr>
          <a:xfrm>
            <a:off x="321733" y="711200"/>
            <a:ext cx="115485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Ozone as a greenhouse gas: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Ozone is IR-active because the oxygen atoms have different (+/-) charges.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Ozone’s IR-active asymmetric stretch occurs in the  atmosphere’s 8−12 𝜇𝑚 window – which makes it a potent greenhouse gas.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Because most ozone occurs in the stratosphere, its greenhouse gas activity results in a warmer stratosphere.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Stratospheric ozone destruction: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Refrigerant fluids called “CFCs”, when released to the atmosphere, have been making their way up to the stratosphere and getting split apart by sunlight, releasing atomic chlorine (Cl</a:t>
            </a:r>
            <a:r>
              <a:rPr lang="en-US" sz="2400" b="1" baseline="30000" dirty="0"/>
              <a:t>.</a:t>
            </a:r>
            <a:r>
              <a:rPr lang="en-US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Cl</a:t>
            </a:r>
            <a:r>
              <a:rPr lang="en-US" sz="2400" b="1" baseline="30000" dirty="0"/>
              <a:t>.</a:t>
            </a:r>
            <a:r>
              <a:rPr lang="en-US" sz="2400" b="1" dirty="0"/>
              <a:t> </a:t>
            </a:r>
            <a:r>
              <a:rPr lang="en-US" sz="2400" dirty="0"/>
              <a:t>goes on to destroy stratospheric ozone.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presence of polar stratospheric clouds greatly accelerates that destruction.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Montreal Protocol (1992) reduced emissions of CFCs, so chlorine concentrations have started to go down, and stratospheric ozone has been slowly recovering.</a:t>
            </a:r>
          </a:p>
        </p:txBody>
      </p:sp>
    </p:spTree>
    <p:extLst>
      <p:ext uri="{BB962C8B-B14F-4D97-AF65-F5344CB8AC3E}">
        <p14:creationId xmlns:p14="http://schemas.microsoft.com/office/powerpoint/2010/main" val="2289831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D69B-AB97-7F4C-9FCB-08B32951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handouts below here</a:t>
            </a:r>
          </a:p>
        </p:txBody>
      </p:sp>
    </p:spTree>
    <p:extLst>
      <p:ext uri="{BB962C8B-B14F-4D97-AF65-F5344CB8AC3E}">
        <p14:creationId xmlns:p14="http://schemas.microsoft.com/office/powerpoint/2010/main" val="4165656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87F0E6-40F7-FA4D-8354-DAF4E0345FA0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Absorption spectra of photosynthesizing pigments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94BBFD-A7E2-D143-A812-7F0E1476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89" y="1745753"/>
            <a:ext cx="8360832" cy="46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303CC-0FA0-B14E-B4AD-7DA023418083}"/>
              </a:ext>
            </a:extLst>
          </p:cNvPr>
          <p:cNvSpPr txBox="1"/>
          <p:nvPr/>
        </p:nvSpPr>
        <p:spPr>
          <a:xfrm>
            <a:off x="227188" y="6227106"/>
            <a:ext cx="11737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/profile/</a:t>
            </a:r>
            <a:r>
              <a:rPr lang="en-US" dirty="0" err="1"/>
              <a:t>Mohammad_Aboonajmi</a:t>
            </a:r>
            <a:r>
              <a:rPr lang="en-US" dirty="0"/>
              <a:t>/publication/308657173/figure/fig1/AS:410895856488453@1474976615139/Absorption-spectra-of-chlorophyll-and-carotenoids-From-wwwcfbunhedu.png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67434-AF95-5041-AE0B-D5B35ECE0E18}"/>
              </a:ext>
            </a:extLst>
          </p:cNvPr>
          <p:cNvSpPr txBox="1"/>
          <p:nvPr/>
        </p:nvSpPr>
        <p:spPr>
          <a:xfrm>
            <a:off x="787400" y="538561"/>
            <a:ext cx="11177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 light should be pretty _____ for all pigments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 light should be pretty _____ for chlorophyll but _____ for carotenoids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Blue-green light should be _____ for carotenoids but _____ for chlorophyll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Yellow light should be _____ for all pigments</a:t>
            </a:r>
          </a:p>
        </p:txBody>
      </p:sp>
    </p:spTree>
    <p:extLst>
      <p:ext uri="{BB962C8B-B14F-4D97-AF65-F5344CB8AC3E}">
        <p14:creationId xmlns:p14="http://schemas.microsoft.com/office/powerpoint/2010/main" val="2994084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021C1-0A5A-E34B-8B39-F3E4C1DA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352"/>
            <a:ext cx="121920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215AA5-D158-6541-BD21-48EA1B5A0618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Photosynthesis in a changing climate</a:t>
            </a:r>
          </a:p>
        </p:txBody>
      </p:sp>
    </p:spTree>
    <p:extLst>
      <p:ext uri="{BB962C8B-B14F-4D97-AF65-F5344CB8AC3E}">
        <p14:creationId xmlns:p14="http://schemas.microsoft.com/office/powerpoint/2010/main" val="331545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021C1-0A5A-E34B-8B39-F3E4C1DA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352"/>
            <a:ext cx="121920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215AA5-D158-6541-BD21-48EA1B5A0618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Photosynthesis in a changing climate</a:t>
            </a:r>
          </a:p>
        </p:txBody>
      </p:sp>
    </p:spTree>
    <p:extLst>
      <p:ext uri="{BB962C8B-B14F-4D97-AF65-F5344CB8AC3E}">
        <p14:creationId xmlns:p14="http://schemas.microsoft.com/office/powerpoint/2010/main" val="92510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021C1-0A5A-E34B-8B39-F3E4C1DA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352"/>
            <a:ext cx="121920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215AA5-D158-6541-BD21-48EA1B5A0618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Photosynthesis in a changing climate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34DB3-AF39-5E4D-B5AE-9791BCA5F627}"/>
              </a:ext>
            </a:extLst>
          </p:cNvPr>
          <p:cNvSpPr txBox="1"/>
          <p:nvPr/>
        </p:nvSpPr>
        <p:spPr>
          <a:xfrm>
            <a:off x="1004711" y="1564690"/>
            <a:ext cx="27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cloudy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E6FAB-0DF4-104E-9F3F-05F0CD8E5158}"/>
              </a:ext>
            </a:extLst>
          </p:cNvPr>
          <p:cNvSpPr txBox="1"/>
          <p:nvPr/>
        </p:nvSpPr>
        <p:spPr>
          <a:xfrm>
            <a:off x="1526821" y="3058810"/>
            <a:ext cx="2367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More cloudy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782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021C1-0A5A-E34B-8B39-F3E4C1DA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352"/>
            <a:ext cx="121920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215AA5-D158-6541-BD21-48EA1B5A0618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Photosynthesis in a changing climate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34DB3-AF39-5E4D-B5AE-9791BCA5F627}"/>
              </a:ext>
            </a:extLst>
          </p:cNvPr>
          <p:cNvSpPr txBox="1"/>
          <p:nvPr/>
        </p:nvSpPr>
        <p:spPr>
          <a:xfrm>
            <a:off x="1004711" y="1564690"/>
            <a:ext cx="27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cloudy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E6FAB-0DF4-104E-9F3F-05F0CD8E5158}"/>
              </a:ext>
            </a:extLst>
          </p:cNvPr>
          <p:cNvSpPr txBox="1"/>
          <p:nvPr/>
        </p:nvSpPr>
        <p:spPr>
          <a:xfrm>
            <a:off x="1526821" y="3058810"/>
            <a:ext cx="2367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More cloudy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4B981-CE3F-7B4B-B54A-BD9E96F57A11}"/>
              </a:ext>
            </a:extLst>
          </p:cNvPr>
          <p:cNvSpPr txBox="1"/>
          <p:nvPr/>
        </p:nvSpPr>
        <p:spPr>
          <a:xfrm>
            <a:off x="474132" y="4865511"/>
            <a:ext cx="3567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=&gt; Impacts depend on how cloudy a region is now </a:t>
            </a:r>
          </a:p>
        </p:txBody>
      </p:sp>
    </p:spTree>
    <p:extLst>
      <p:ext uri="{BB962C8B-B14F-4D97-AF65-F5344CB8AC3E}">
        <p14:creationId xmlns:p14="http://schemas.microsoft.com/office/powerpoint/2010/main" val="18718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021C1-0A5A-E34B-8B39-F3E4C1DA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352"/>
            <a:ext cx="121920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215AA5-D158-6541-BD21-48EA1B5A0618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Photosynthesis in a changing climate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34DB3-AF39-5E4D-B5AE-9791BCA5F627}"/>
              </a:ext>
            </a:extLst>
          </p:cNvPr>
          <p:cNvSpPr txBox="1"/>
          <p:nvPr/>
        </p:nvSpPr>
        <p:spPr>
          <a:xfrm>
            <a:off x="1004711" y="1564690"/>
            <a:ext cx="27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cloudy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E6FAB-0DF4-104E-9F3F-05F0CD8E5158}"/>
              </a:ext>
            </a:extLst>
          </p:cNvPr>
          <p:cNvSpPr txBox="1"/>
          <p:nvPr/>
        </p:nvSpPr>
        <p:spPr>
          <a:xfrm>
            <a:off x="1526821" y="3058810"/>
            <a:ext cx="2367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More cloudy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CF369-B36F-AC4D-A4A0-8A41307797A9}"/>
              </a:ext>
            </a:extLst>
          </p:cNvPr>
          <p:cNvSpPr txBox="1"/>
          <p:nvPr/>
        </p:nvSpPr>
        <p:spPr>
          <a:xfrm>
            <a:off x="474132" y="4865511"/>
            <a:ext cx="3567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=&gt; Impacts depend on how cloudy a region is now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A4B08-E491-124F-95A8-A3F2D873F70F}"/>
              </a:ext>
            </a:extLst>
          </p:cNvPr>
          <p:cNvSpPr txBox="1"/>
          <p:nvPr/>
        </p:nvSpPr>
        <p:spPr>
          <a:xfrm>
            <a:off x="4519788" y="1312081"/>
            <a:ext cx="3156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atmospheric CO</a:t>
            </a:r>
            <a:r>
              <a:rPr lang="en-US" sz="2400" baseline="-25000" dirty="0"/>
              <a:t>2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810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021C1-0A5A-E34B-8B39-F3E4C1DA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352"/>
            <a:ext cx="121920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215AA5-D158-6541-BD21-48EA1B5A0618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Photosynthesis in a changing climate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34DB3-AF39-5E4D-B5AE-9791BCA5F627}"/>
              </a:ext>
            </a:extLst>
          </p:cNvPr>
          <p:cNvSpPr txBox="1"/>
          <p:nvPr/>
        </p:nvSpPr>
        <p:spPr>
          <a:xfrm>
            <a:off x="1004711" y="1564690"/>
            <a:ext cx="27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cloudy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E6FAB-0DF4-104E-9F3F-05F0CD8E5158}"/>
              </a:ext>
            </a:extLst>
          </p:cNvPr>
          <p:cNvSpPr txBox="1"/>
          <p:nvPr/>
        </p:nvSpPr>
        <p:spPr>
          <a:xfrm>
            <a:off x="1526821" y="3058810"/>
            <a:ext cx="2367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More cloudy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CF369-B36F-AC4D-A4A0-8A41307797A9}"/>
              </a:ext>
            </a:extLst>
          </p:cNvPr>
          <p:cNvSpPr txBox="1"/>
          <p:nvPr/>
        </p:nvSpPr>
        <p:spPr>
          <a:xfrm>
            <a:off x="474132" y="4865511"/>
            <a:ext cx="3612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=&gt; Impacts depend on how cloudy a region is now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A4B08-E491-124F-95A8-A3F2D873F70F}"/>
              </a:ext>
            </a:extLst>
          </p:cNvPr>
          <p:cNvSpPr txBox="1"/>
          <p:nvPr/>
        </p:nvSpPr>
        <p:spPr>
          <a:xfrm>
            <a:off x="4519788" y="1312081"/>
            <a:ext cx="3156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atmospheric CO</a:t>
            </a:r>
            <a:r>
              <a:rPr lang="en-US" sz="2400" baseline="-25000" dirty="0"/>
              <a:t>2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FD0E7-D7B7-C145-9B30-6900608667F1}"/>
              </a:ext>
            </a:extLst>
          </p:cNvPr>
          <p:cNvSpPr txBox="1"/>
          <p:nvPr/>
        </p:nvSpPr>
        <p:spPr>
          <a:xfrm>
            <a:off x="4425244" y="4865511"/>
            <a:ext cx="3612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=&gt; CO</a:t>
            </a:r>
            <a:r>
              <a:rPr lang="en-US" sz="2400" baseline="-25000" dirty="0"/>
              <a:t>2</a:t>
            </a:r>
            <a:r>
              <a:rPr lang="en-US" sz="2400" dirty="0"/>
              <a:t> fertilization is a real thing, but saturates quickly</a:t>
            </a:r>
          </a:p>
        </p:txBody>
      </p:sp>
    </p:spTree>
    <p:extLst>
      <p:ext uri="{BB962C8B-B14F-4D97-AF65-F5344CB8AC3E}">
        <p14:creationId xmlns:p14="http://schemas.microsoft.com/office/powerpoint/2010/main" val="35506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021C1-0A5A-E34B-8B39-F3E4C1DA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352"/>
            <a:ext cx="1219200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215AA5-D158-6541-BD21-48EA1B5A0618}"/>
              </a:ext>
            </a:extLst>
          </p:cNvPr>
          <p:cNvSpPr/>
          <p:nvPr/>
        </p:nvSpPr>
        <p:spPr>
          <a:xfrm>
            <a:off x="0" y="-1543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Photosynthesis in a changing climate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34DB3-AF39-5E4D-B5AE-9791BCA5F627}"/>
              </a:ext>
            </a:extLst>
          </p:cNvPr>
          <p:cNvSpPr txBox="1"/>
          <p:nvPr/>
        </p:nvSpPr>
        <p:spPr>
          <a:xfrm>
            <a:off x="1004711" y="1564690"/>
            <a:ext cx="272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cloudy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E6FAB-0DF4-104E-9F3F-05F0CD8E5158}"/>
              </a:ext>
            </a:extLst>
          </p:cNvPr>
          <p:cNvSpPr txBox="1"/>
          <p:nvPr/>
        </p:nvSpPr>
        <p:spPr>
          <a:xfrm>
            <a:off x="1526821" y="3058810"/>
            <a:ext cx="2367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More cloudy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CF369-B36F-AC4D-A4A0-8A41307797A9}"/>
              </a:ext>
            </a:extLst>
          </p:cNvPr>
          <p:cNvSpPr txBox="1"/>
          <p:nvPr/>
        </p:nvSpPr>
        <p:spPr>
          <a:xfrm>
            <a:off x="474132" y="4865511"/>
            <a:ext cx="3612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=&gt; Impacts depend on how cloudy a region is now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A4B08-E491-124F-95A8-A3F2D873F70F}"/>
              </a:ext>
            </a:extLst>
          </p:cNvPr>
          <p:cNvSpPr txBox="1"/>
          <p:nvPr/>
        </p:nvSpPr>
        <p:spPr>
          <a:xfrm>
            <a:off x="4519788" y="1312081"/>
            <a:ext cx="3156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atmospheric CO</a:t>
            </a:r>
            <a:r>
              <a:rPr lang="en-US" sz="2400" baseline="-25000" dirty="0"/>
              <a:t>2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FD0E7-D7B7-C145-9B30-6900608667F1}"/>
              </a:ext>
            </a:extLst>
          </p:cNvPr>
          <p:cNvSpPr txBox="1"/>
          <p:nvPr/>
        </p:nvSpPr>
        <p:spPr>
          <a:xfrm>
            <a:off x="4425244" y="4865511"/>
            <a:ext cx="3612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=&gt; CO</a:t>
            </a:r>
            <a:r>
              <a:rPr lang="en-US" sz="2400" baseline="-25000" dirty="0"/>
              <a:t>2</a:t>
            </a:r>
            <a:r>
              <a:rPr lang="en-US" sz="2400" dirty="0"/>
              <a:t> fertilization is a real thing, but saturates quickly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BBDAB7-6B9E-3D41-AD2C-E7EA495FDFCB}"/>
              </a:ext>
            </a:extLst>
          </p:cNvPr>
          <p:cNvGrpSpPr/>
          <p:nvPr/>
        </p:nvGrpSpPr>
        <p:grpSpPr>
          <a:xfrm>
            <a:off x="8715022" y="3615620"/>
            <a:ext cx="1645356" cy="877358"/>
            <a:chOff x="8715022" y="3604331"/>
            <a:chExt cx="1645356" cy="87735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DFF5591-45D0-5F4F-AB6A-C335CF4CDE87}"/>
                </a:ext>
              </a:extLst>
            </p:cNvPr>
            <p:cNvSpPr/>
            <p:nvPr/>
          </p:nvSpPr>
          <p:spPr>
            <a:xfrm>
              <a:off x="8850489" y="4120444"/>
              <a:ext cx="383822" cy="361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70270-D80F-0A42-9847-E07ABE196AA1}"/>
                </a:ext>
              </a:extLst>
            </p:cNvPr>
            <p:cNvSpPr txBox="1"/>
            <p:nvPr/>
          </p:nvSpPr>
          <p:spPr>
            <a:xfrm>
              <a:off x="8715022" y="3604331"/>
              <a:ext cx="1645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Canada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8DECCE-B93A-B046-8366-60A7CE90DBC4}"/>
              </a:ext>
            </a:extLst>
          </p:cNvPr>
          <p:cNvGrpSpPr/>
          <p:nvPr/>
        </p:nvGrpSpPr>
        <p:grpSpPr>
          <a:xfrm>
            <a:off x="10888133" y="3615620"/>
            <a:ext cx="1645356" cy="877358"/>
            <a:chOff x="8715022" y="3604331"/>
            <a:chExt cx="1645356" cy="87735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48610A-9066-D548-8DC3-E7CBE7AE7EEE}"/>
                </a:ext>
              </a:extLst>
            </p:cNvPr>
            <p:cNvSpPr/>
            <p:nvPr/>
          </p:nvSpPr>
          <p:spPr>
            <a:xfrm>
              <a:off x="8850489" y="4120444"/>
              <a:ext cx="383822" cy="361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19994F-BB01-604E-95D8-D054AE4A9B9E}"/>
                </a:ext>
              </a:extLst>
            </p:cNvPr>
            <p:cNvSpPr txBox="1"/>
            <p:nvPr/>
          </p:nvSpPr>
          <p:spPr>
            <a:xfrm>
              <a:off x="8715022" y="3604331"/>
              <a:ext cx="1645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Tropics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524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1172</Words>
  <Application>Microsoft Macintosh PowerPoint</Application>
  <PresentationFormat>Widescreen</PresentationFormat>
  <Paragraphs>158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Office Theme</vt:lpstr>
      <vt:lpstr>Lab: How does light affect photosynthesis?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Molecules we know exist, but magnetic behavior tells a different story</vt:lpstr>
      <vt:lpstr>PowerPoint Presentation</vt:lpstr>
      <vt:lpstr>3. Atoms in row 3 and below don’t have to obey the octet rule</vt:lpstr>
      <vt:lpstr>These are really the only elements for which the “octet rule” is useful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humans have been destroying ozone, especially in the Antarctic</vt:lpstr>
      <vt:lpstr>How? Sherwood and Molina showed that chlorine-containing molecules in refrigerator fluid played a key role in ozone destruction</vt:lpstr>
      <vt:lpstr>Solomon &amp; coworkers showed that when the chlorine atoms attach to cloud surfaces, the destruction of ozone happens even faster</vt:lpstr>
      <vt:lpstr>The Montreal Protocol (1992) reduced emissions of CFCs, so chlorine concentrations started to go down</vt:lpstr>
      <vt:lpstr>The reduction in stratospheric chlorine has led to a (slow) recovery of ozone</vt:lpstr>
      <vt:lpstr>PowerPoint Presentation</vt:lpstr>
      <vt:lpstr>Printed handouts below here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46</cp:revision>
  <dcterms:created xsi:type="dcterms:W3CDTF">2021-03-26T18:53:05Z</dcterms:created>
  <dcterms:modified xsi:type="dcterms:W3CDTF">2022-04-04T18:28:06Z</dcterms:modified>
</cp:coreProperties>
</file>